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A953E-1532-42CB-B7BC-6935BF6640AE}" v="18" dt="2022-03-14T10:20:36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62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704850"/>
            <a:ext cx="2720975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04850"/>
            <a:ext cx="271938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Пустой слайд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форма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-50214"/>
            <a:ext cx="7772399" cy="1005579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форма 56"/>
          <p:cNvSpPr txBox="1"/>
          <p:nvPr/>
        </p:nvSpPr>
        <p:spPr>
          <a:xfrm>
            <a:off x="127736" y="504690"/>
            <a:ext cx="5419545" cy="98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Город Глазов – территория </a:t>
            </a:r>
            <a:r>
              <a:rPr lang="ru-RU" sz="200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опережающего </a:t>
            </a:r>
            <a:r>
              <a:rPr lang="ru-RU" sz="2000" smtClean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развития</a:t>
            </a:r>
            <a:endParaRPr lang="ru-RU" sz="2000" dirty="0">
              <a:solidFill>
                <a:srgbClr val="FFFFFF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  <p:sp>
        <p:nvSpPr>
          <p:cNvPr id="58" name="форма 58"/>
          <p:cNvSpPr txBox="1"/>
          <p:nvPr/>
        </p:nvSpPr>
        <p:spPr>
          <a:xfrm>
            <a:off x="257720" y="2464312"/>
            <a:ext cx="7514677" cy="662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i="1" dirty="0" smtClean="0"/>
              <a:t>ТОР </a:t>
            </a:r>
            <a:r>
              <a:rPr lang="ru-RU" sz="2400" b="1" i="1" dirty="0"/>
              <a:t>– новый этап жизни Глазова, точка роста и диверсификации экономики.</a:t>
            </a:r>
          </a:p>
        </p:txBody>
      </p:sp>
      <p:sp>
        <p:nvSpPr>
          <p:cNvPr id="59" name="форма 59"/>
          <p:cNvSpPr txBox="1"/>
          <p:nvPr/>
        </p:nvSpPr>
        <p:spPr>
          <a:xfrm>
            <a:off x="622998" y="7015838"/>
            <a:ext cx="6263752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>
                <a:solidFill>
                  <a:srgbClr val="FFFFFF"/>
                </a:solidFill>
              </a:rPr>
              <a:t>Налоговые льготы для будущих резидентов:</a:t>
            </a:r>
            <a:endParaRPr sz="2100" b="1" dirty="0">
              <a:solidFill>
                <a:srgbClr val="FFFFFF"/>
              </a:solidFill>
            </a:endParaRPr>
          </a:p>
        </p:txBody>
      </p:sp>
      <p:sp>
        <p:nvSpPr>
          <p:cNvPr id="61" name="форма 61"/>
          <p:cNvSpPr txBox="1"/>
          <p:nvPr/>
        </p:nvSpPr>
        <p:spPr>
          <a:xfrm>
            <a:off x="1986924" y="4791075"/>
            <a:ext cx="1213475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300" dirty="0"/>
          </a:p>
        </p:txBody>
      </p:sp>
      <p:sp>
        <p:nvSpPr>
          <p:cNvPr id="63" name="форма 63"/>
          <p:cNvSpPr txBox="1"/>
          <p:nvPr/>
        </p:nvSpPr>
        <p:spPr>
          <a:xfrm>
            <a:off x="257719" y="4633763"/>
            <a:ext cx="3497155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Налог на прибыль - от 5% до 12%;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Налог на землю – 0%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форма 64"/>
          <p:cNvSpPr txBox="1"/>
          <p:nvPr/>
        </p:nvSpPr>
        <p:spPr>
          <a:xfrm>
            <a:off x="4012594" y="4609070"/>
            <a:ext cx="3510423" cy="20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Налог на имущество – от 0% до 1,1%;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Налог УСН – «доходы» 2%, «доходы-расходы» 5%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форма 65"/>
          <p:cNvSpPr txBox="1"/>
          <p:nvPr/>
        </p:nvSpPr>
        <p:spPr>
          <a:xfrm>
            <a:off x="1517073" y="6953888"/>
            <a:ext cx="4738254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solidFill>
                <a:srgbClr val="FFFFFF"/>
              </a:solidFill>
            </a:endParaRPr>
          </a:p>
        </p:txBody>
      </p:sp>
      <p:sp>
        <p:nvSpPr>
          <p:cNvPr id="66" name="форма 66"/>
          <p:cNvSpPr txBox="1"/>
          <p:nvPr/>
        </p:nvSpPr>
        <p:spPr>
          <a:xfrm>
            <a:off x="195375" y="7626927"/>
            <a:ext cx="5893698" cy="469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ct val="0"/>
              </a:spcBef>
              <a:spcAft>
                <a:spcPct val="0"/>
              </a:spcAft>
            </a:pPr>
            <a:endParaRPr lang="ru-RU" sz="1500" b="1" dirty="0">
              <a:highlight>
                <a:srgbClr val="000000">
                  <a:alpha val="0"/>
                </a:srgbClr>
              </a:highlight>
            </a:endParaRPr>
          </a:p>
        </p:txBody>
      </p:sp>
      <p:sp>
        <p:nvSpPr>
          <p:cNvPr id="67" name="форма 67"/>
          <p:cNvSpPr txBox="1"/>
          <p:nvPr/>
        </p:nvSpPr>
        <p:spPr>
          <a:xfrm>
            <a:off x="257720" y="8077125"/>
            <a:ext cx="3922228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v"/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</a:rPr>
              <a:t>Налог на прибыль – от 5% </a:t>
            </a:r>
            <a:r>
              <a:rPr lang="ru-RU" sz="2000">
                <a:highlight>
                  <a:srgbClr val="000000">
                    <a:alpha val="0"/>
                  </a:srgbClr>
                </a:highlight>
              </a:rPr>
              <a:t>до </a:t>
            </a:r>
            <a:r>
              <a:rPr lang="ru-RU" sz="2000" smtClean="0">
                <a:highlight>
                  <a:srgbClr val="000000">
                    <a:alpha val="0"/>
                  </a:srgbClr>
                </a:highlight>
              </a:rPr>
              <a:t>13%</a:t>
            </a:r>
            <a:endParaRPr lang="ru-RU" sz="2000" dirty="0">
              <a:highlight>
                <a:srgbClr val="000000">
                  <a:alpha val="0"/>
                </a:srgbClr>
              </a:highlight>
            </a:endParaRPr>
          </a:p>
        </p:txBody>
      </p:sp>
      <p:sp>
        <p:nvSpPr>
          <p:cNvPr id="68" name="форма 68"/>
          <p:cNvSpPr txBox="1"/>
          <p:nvPr/>
        </p:nvSpPr>
        <p:spPr>
          <a:xfrm>
            <a:off x="257720" y="9065250"/>
            <a:ext cx="3497156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v"/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</a:rPr>
              <a:t>Налог на землю – 0%</a:t>
            </a:r>
          </a:p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 lang="ru-RU" dirty="0"/>
          </a:p>
        </p:txBody>
      </p:sp>
      <p:sp>
        <p:nvSpPr>
          <p:cNvPr id="69" name="форма 69"/>
          <p:cNvSpPr txBox="1"/>
          <p:nvPr/>
        </p:nvSpPr>
        <p:spPr>
          <a:xfrm>
            <a:off x="3886200" y="8093676"/>
            <a:ext cx="3886200" cy="84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v"/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</a:rPr>
              <a:t>Налог на имущество - </a:t>
            </a:r>
          </a:p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/>
              <a:t>     от 0% до 1,1%</a:t>
            </a:r>
          </a:p>
        </p:txBody>
      </p:sp>
      <p:sp>
        <p:nvSpPr>
          <p:cNvPr id="70" name="форма 70"/>
          <p:cNvSpPr txBox="1"/>
          <p:nvPr/>
        </p:nvSpPr>
        <p:spPr>
          <a:xfrm>
            <a:off x="3886200" y="9040072"/>
            <a:ext cx="3737919" cy="965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v"/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</a:rPr>
              <a:t>Налог УСН – «доходы» 2%, «доходы-расходы» 5%</a:t>
            </a:r>
          </a:p>
          <a:p>
            <a:pPr marL="0" lvl="0" indent="0">
              <a:spcBef>
                <a:spcPct val="0"/>
              </a:spcBef>
              <a:spcAft>
                <a:spcPct val="0"/>
              </a:spcAft>
              <a:buNone/>
            </a:pP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16AC4D-6358-463C-A430-AAE8371DF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813" y="2602"/>
            <a:ext cx="2199585" cy="2654102"/>
          </a:xfrm>
          <a:prstGeom prst="rect">
            <a:avLst/>
          </a:prstGeom>
        </p:spPr>
      </p:pic>
      <p:pic>
        <p:nvPicPr>
          <p:cNvPr id="5" name="Рисунок 4" descr="Изображение выглядит как река, город, внешний, гора&#10;&#10;Автоматически созданное описание">
            <a:extLst>
              <a:ext uri="{FF2B5EF4-FFF2-40B4-BE49-F238E27FC236}">
                <a16:creationId xmlns:a16="http://schemas.microsoft.com/office/drawing/2014/main" id="{46BBF7FA-21AB-4D50-B312-17D3B3AE87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94549"/>
            <a:ext cx="7772400" cy="28264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CCF7B7-FF70-4B35-833E-8DED777BA38E}"/>
              </a:ext>
            </a:extLst>
          </p:cNvPr>
          <p:cNvSpPr txBox="1"/>
          <p:nvPr/>
        </p:nvSpPr>
        <p:spPr>
          <a:xfrm>
            <a:off x="2496065" y="1341075"/>
            <a:ext cx="3051216" cy="49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indent="0" algn="l">
              <a:spcBef>
                <a:spcPct val="0"/>
              </a:spcBef>
              <a:spcAft>
                <a:spcPct val="0"/>
              </a:spcAft>
              <a:buNone/>
            </a:pPr>
            <a:endParaRPr lang="ru-RU" sz="1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91425" tIns="91425" rIns="91425" bIns="91425" anchor="t" anchorCtr="0">
        <a:noAutofit/>
      </a:bodyPr>
      <a:lstStyle>
        <a:defPPr marL="0" indent="0" algn="l">
          <a:spcBef>
            <a:spcPct val="0"/>
          </a:spcBef>
          <a:spcAft>
            <a:spcPct val="0"/>
          </a:spcAft>
          <a:buNone/>
          <a:defRPr sz="13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7138783_TF16411062" id="{57C0A35D-A6EB-4705-9B2A-BF07599EB5EE}" vid="{B5AAD5E5-E4FD-4168-B405-165B65E24A8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Как профессионально пройти интервью по Скайпу</Template>
  <TotalTime>188</TotalTime>
  <Words>104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Wingdings</vt:lpstr>
      <vt:lpstr>Simple Light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Надим Абашев</dc:creator>
  <cp:lastModifiedBy>USER10</cp:lastModifiedBy>
  <cp:revision>6</cp:revision>
  <cp:lastPrinted>2018-03-28T15:22:57Z</cp:lastPrinted>
  <dcterms:created xsi:type="dcterms:W3CDTF">2022-03-14T07:19:41Z</dcterms:created>
  <dcterms:modified xsi:type="dcterms:W3CDTF">2024-03-12T07:36:16Z</dcterms:modified>
</cp:coreProperties>
</file>