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42" r:id="rId2"/>
    <p:sldId id="365" r:id="rId3"/>
    <p:sldId id="371" r:id="rId4"/>
    <p:sldId id="372" r:id="rId5"/>
    <p:sldId id="373" r:id="rId6"/>
    <p:sldId id="367" r:id="rId7"/>
    <p:sldId id="375" r:id="rId8"/>
    <p:sldId id="376" r:id="rId9"/>
    <p:sldId id="377" r:id="rId10"/>
    <p:sldId id="378" r:id="rId11"/>
    <p:sldId id="327" r:id="rId12"/>
    <p:sldId id="379" r:id="rId13"/>
    <p:sldId id="328" r:id="rId14"/>
    <p:sldId id="326" r:id="rId15"/>
  </p:sldIdLst>
  <p:sldSz cx="12192000" cy="6858000"/>
  <p:notesSz cx="6797675" cy="9928225"/>
  <p:embeddedFontLst>
    <p:embeddedFont>
      <p:font typeface="RF Rufo Bold" panose="020B0604020202020204" charset="-52"/>
      <p:boldItalic r:id="rId17"/>
    </p:embeddedFont>
    <p:embeddedFont>
      <p:font typeface="RF Rufo" panose="00000508000000000000" charset="-52"/>
      <p:regular r:id="rId18"/>
      <p:bold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Museo Sans Cyrl 300" panose="02000000000000000000" charset="-52"/>
      <p:regular r:id="rId27"/>
      <p: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323" userDrawn="1">
          <p15:clr>
            <a:srgbClr val="A4A3A4"/>
          </p15:clr>
        </p15:guide>
        <p15:guide id="6" orient="horz" pos="3997" userDrawn="1">
          <p15:clr>
            <a:srgbClr val="A4A3A4"/>
          </p15:clr>
        </p15:guide>
        <p15:guide id="7" pos="7355" userDrawn="1">
          <p15:clr>
            <a:srgbClr val="A4A3A4"/>
          </p15:clr>
        </p15:guide>
        <p15:guide id="8" pos="3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CCFF"/>
    <a:srgbClr val="E82C4C"/>
    <a:srgbClr val="1B3655"/>
    <a:srgbClr val="EDF2F7"/>
    <a:srgbClr val="E2E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6374" autoAdjust="0"/>
  </p:normalViewPr>
  <p:slideViewPr>
    <p:cSldViewPr snapToGrid="0" showGuides="1">
      <p:cViewPr varScale="1">
        <p:scale>
          <a:sx n="111" d="100"/>
          <a:sy n="111" d="100"/>
        </p:scale>
        <p:origin x="606" y="108"/>
      </p:cViewPr>
      <p:guideLst>
        <p:guide orient="horz" pos="2160"/>
        <p:guide pos="3840"/>
        <p:guide orient="horz" pos="323"/>
        <p:guide orient="horz" pos="3997"/>
        <p:guide pos="7355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8BBFC-C8AD-4E79-9B3D-F6414C04C59C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4625C-E178-4064-9CCC-7F8CFFBBDD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04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4625C-E178-4064-9CCC-7F8CFFBBDDE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01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4625C-E178-4064-9CCC-7F8CFFBBDDE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01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4625C-E178-4064-9CCC-7F8CFFBBDDE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0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4625C-E178-4064-9CCC-7F8CFFBBDDE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0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4625C-E178-4064-9CCC-7F8CFFBBDDE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01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234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57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898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599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21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75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4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06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01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040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83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99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8C3C4-A1F0-4DB1-93E8-0B13279BD69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78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sanin.news/upload/iblock/07b/07b6c687bd94f613d8c8e2166b2e04e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-149872"/>
            <a:ext cx="12192000" cy="70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F009E3-5DD7-4077-A8ED-6D30CC430574}"/>
              </a:ext>
            </a:extLst>
          </p:cNvPr>
          <p:cNvSpPr/>
          <p:nvPr/>
        </p:nvSpPr>
        <p:spPr>
          <a:xfrm>
            <a:off x="0" y="-149872"/>
            <a:ext cx="12208378" cy="7007872"/>
          </a:xfrm>
          <a:prstGeom prst="rect">
            <a:avLst/>
          </a:prstGeom>
          <a:solidFill>
            <a:srgbClr val="132C4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B690B-5695-4EC4-B5F6-A25179D2F1B2}"/>
              </a:ext>
            </a:extLst>
          </p:cNvPr>
          <p:cNvSpPr txBox="1"/>
          <p:nvPr/>
        </p:nvSpPr>
        <p:spPr>
          <a:xfrm>
            <a:off x="874816" y="2569419"/>
            <a:ext cx="10621686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6786"/>
              </a:lnSpc>
            </a:pPr>
            <a:r>
              <a:rPr lang="ru-RU" sz="6000" dirty="0" smtClean="0">
                <a:solidFill>
                  <a:schemeClr val="bg1"/>
                </a:solidFill>
                <a:latin typeface="RF Rufo" panose="00000508000000000000" pitchFamily="2" charset="-52"/>
              </a:rPr>
              <a:t>Территория опережающего развития   «Глазов»</a:t>
            </a:r>
            <a:endParaRPr lang="ru-RU" sz="6000" dirty="0">
              <a:solidFill>
                <a:schemeClr val="bg1"/>
              </a:solidFill>
              <a:latin typeface="RF Rufo" panose="00000508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E8A146-3C74-4340-A061-485489A73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84" y="118753"/>
            <a:ext cx="889836" cy="10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6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8" y="1114425"/>
            <a:ext cx="11707482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sp>
        <p:nvSpPr>
          <p:cNvPr id="5" name="object 8"/>
          <p:cNvSpPr txBox="1"/>
          <p:nvPr/>
        </p:nvSpPr>
        <p:spPr>
          <a:xfrm>
            <a:off x="646047" y="0"/>
            <a:ext cx="4529738" cy="152318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Резиденты ТОР «Глазов</a:t>
            </a: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»</a:t>
            </a:r>
          </a:p>
          <a:p>
            <a:pPr marL="7701" marR="3081">
              <a:spcBef>
                <a:spcPts val="58"/>
              </a:spcBef>
            </a:pPr>
            <a:endParaRPr lang="ru-RU" sz="2400" b="1" cap="all" spc="-18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ООО «ТЛЦ </a:t>
            </a:r>
            <a:r>
              <a:rPr lang="ru-RU" sz="2400" b="1" cap="all" spc="-18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Глазовский</a:t>
            </a: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»</a:t>
            </a:r>
            <a:endParaRPr lang="ru-RU" sz="2400" b="1" cap="all" spc="-18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 </a:t>
            </a:r>
            <a:endParaRPr sz="2400" cap="all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350" y="364238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49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601936" y="19203"/>
            <a:ext cx="738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ПЛОЩАДКИ ДЛЯ ПРОМПРЕДПРИЯТИЙ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713576"/>
              </p:ext>
            </p:extLst>
          </p:nvPr>
        </p:nvGraphicFramePr>
        <p:xfrm>
          <a:off x="659691" y="3356380"/>
          <a:ext cx="11319076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9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9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82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Площадь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E82C4C"/>
                          </a:solidFill>
                          <a:latin typeface="RF Rufo" panose="00000508000000000000" pitchFamily="2" charset="-52"/>
                        </a:rPr>
                        <a:t>2</a:t>
                      </a:r>
                      <a:r>
                        <a:rPr lang="ru-RU" sz="2000" b="1" baseline="0" dirty="0" smtClean="0">
                          <a:solidFill>
                            <a:srgbClr val="E82C4C"/>
                          </a:solidFill>
                          <a:latin typeface="RF Rufo" panose="00000508000000000000" pitchFamily="2" charset="-52"/>
                        </a:rPr>
                        <a:t>0 га (территория ПРОМПАРКА) (Химмашевское шоссе)</a:t>
                      </a:r>
                      <a:endParaRPr lang="ru-RU" sz="2000" b="1" dirty="0">
                        <a:solidFill>
                          <a:srgbClr val="E82C4C"/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Площадь </a:t>
                      </a:r>
                      <a:r>
                        <a:rPr lang="ru-RU" sz="2000" b="1" dirty="0">
                          <a:solidFill>
                            <a:srgbClr val="E82C4C"/>
                          </a:solidFill>
                          <a:latin typeface="RF Rufo" panose="00000508000000000000" pitchFamily="2" charset="-52"/>
                        </a:rPr>
                        <a:t>60 </a:t>
                      </a:r>
                      <a:r>
                        <a:rPr lang="ru-RU" sz="2000" b="1" dirty="0" smtClean="0">
                          <a:solidFill>
                            <a:srgbClr val="E82C4C"/>
                          </a:solidFill>
                          <a:latin typeface="RF Rufo" panose="00000508000000000000" pitchFamily="2" charset="-52"/>
                        </a:rPr>
                        <a:t>га (район ТЭЦ, Химмашевское шоссе)</a:t>
                      </a:r>
                      <a:endParaRPr lang="ru-RU" sz="2000" b="1" dirty="0">
                        <a:solidFill>
                          <a:srgbClr val="E82C4C"/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868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Промышленная зона,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 размещение объектов 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II-V 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классов опасности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Промышленная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 зона, 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 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размещение ПРОМПАРКА 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ru-RU" sz="2000" b="0" baseline="0" dirty="0">
                          <a:latin typeface="RF Rufo" panose="00000508000000000000" pitchFamily="2" charset="-52"/>
                        </a:rPr>
                        <a:t>Электроснабжение, до 9 МВА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latin typeface="RF Rufo" panose="00000508000000000000" pitchFamily="2" charset="-52"/>
                        </a:rPr>
                        <a:t>Электроснабжение до 9 МВА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r>
                        <a:rPr lang="ru-RU" sz="2000" b="0" dirty="0">
                          <a:latin typeface="RF Rufo" panose="00000508000000000000" pitchFamily="2" charset="-52"/>
                        </a:rPr>
                        <a:t>Водоснабжение и водоотведение, до 250 м</a:t>
                      </a:r>
                      <a:r>
                        <a:rPr lang="ru-RU" sz="2000" b="0" baseline="30000" dirty="0">
                          <a:latin typeface="RF Rufo" panose="00000508000000000000" pitchFamily="2" charset="-52"/>
                        </a:rPr>
                        <a:t>3</a:t>
                      </a:r>
                      <a:r>
                        <a:rPr lang="ru-RU" sz="2000" b="0" dirty="0">
                          <a:latin typeface="RF Rufo" panose="00000508000000000000" pitchFamily="2" charset="-52"/>
                        </a:rPr>
                        <a:t>/</a:t>
                      </a:r>
                      <a:r>
                        <a:rPr lang="ru-RU" sz="2000" b="0" dirty="0" err="1">
                          <a:latin typeface="RF Rufo" panose="00000508000000000000" pitchFamily="2" charset="-52"/>
                        </a:rPr>
                        <a:t>сут</a:t>
                      </a:r>
                      <a:endParaRPr lang="ru-RU" sz="2000" b="0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latin typeface="RF Rufo" panose="00000508000000000000" pitchFamily="2" charset="-52"/>
                        </a:rPr>
                        <a:t>Водоснабжение и водоотведение, до 250 м</a:t>
                      </a:r>
                      <a:r>
                        <a:rPr lang="ru-RU" sz="2000" b="0" baseline="30000" dirty="0">
                          <a:latin typeface="RF Rufo" panose="00000508000000000000" pitchFamily="2" charset="-52"/>
                        </a:rPr>
                        <a:t>3</a:t>
                      </a:r>
                      <a:r>
                        <a:rPr lang="ru-RU" sz="2000" b="0" dirty="0">
                          <a:latin typeface="RF Rufo" panose="00000508000000000000" pitchFamily="2" charset="-52"/>
                        </a:rPr>
                        <a:t>/</a:t>
                      </a:r>
                      <a:r>
                        <a:rPr lang="ru-RU" sz="2000" b="0" dirty="0" err="1">
                          <a:latin typeface="RF Rufo" panose="00000508000000000000" pitchFamily="2" charset="-52"/>
                        </a:rPr>
                        <a:t>сут</a:t>
                      </a:r>
                      <a:endParaRPr lang="ru-RU" sz="2000" b="0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260">
                <a:tc>
                  <a:txBody>
                    <a:bodyPr/>
                    <a:lstStyle/>
                    <a:p>
                      <a:r>
                        <a:rPr lang="ru-RU" sz="2000" b="0" dirty="0">
                          <a:latin typeface="RF Rufo" panose="00000508000000000000" pitchFamily="2" charset="-52"/>
                        </a:rPr>
                        <a:t>Автобусный маршрут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RF Rufo" panose="00000508000000000000" pitchFamily="2" charset="-52"/>
                        </a:rPr>
                        <a:t>Возможна транспортная связка с </a:t>
                      </a:r>
                      <a:r>
                        <a:rPr lang="ru-RU" sz="2000" dirty="0" err="1">
                          <a:latin typeface="RF Rufo" panose="00000508000000000000" pitchFamily="2" charset="-52"/>
                        </a:rPr>
                        <a:t>промзоной</a:t>
                      </a:r>
                      <a:r>
                        <a:rPr lang="ru-RU" sz="2000" baseline="0" dirty="0">
                          <a:latin typeface="RF Rufo" panose="00000508000000000000" pitchFamily="2" charset="-52"/>
                        </a:rPr>
                        <a:t> ЧМЗ</a:t>
                      </a:r>
                      <a:endParaRPr lang="ru-RU" sz="2000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RF Rufo" panose="00000508000000000000" pitchFamily="2" charset="-52"/>
                        </a:rPr>
                        <a:t>Возможен новый путепровод через ж/д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RF Rufo" panose="00000508000000000000" pitchFamily="2" charset="-52"/>
                        </a:rPr>
                        <a:t>Возможность</a:t>
                      </a:r>
                      <a:r>
                        <a:rPr lang="ru-RU" sz="2000" b="0" baseline="0" dirty="0" smtClean="0">
                          <a:latin typeface="RF Rufo" panose="00000508000000000000" pitchFamily="2" charset="-52"/>
                        </a:rPr>
                        <a:t> строительства ж/д тупика</a:t>
                      </a:r>
                      <a:endParaRPr lang="ru-RU" sz="2000" b="0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RF Rufo" panose="00000508000000000000" pitchFamily="2" charset="-52"/>
                        </a:rPr>
                        <a:t>Возможна транспортная связка с </a:t>
                      </a:r>
                      <a:r>
                        <a:rPr lang="ru-RU" sz="2000" dirty="0" err="1">
                          <a:latin typeface="RF Rufo" panose="00000508000000000000" pitchFamily="2" charset="-52"/>
                        </a:rPr>
                        <a:t>промзоной</a:t>
                      </a:r>
                      <a:r>
                        <a:rPr lang="ru-RU" sz="2000" baseline="0" dirty="0">
                          <a:latin typeface="RF Rufo" panose="00000508000000000000" pitchFamily="2" charset="-52"/>
                        </a:rPr>
                        <a:t> ЧМЗ</a:t>
                      </a:r>
                      <a:endParaRPr lang="ru-RU" sz="2000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RF Rufo" panose="00000508000000000000" pitchFamily="2" charset="-52"/>
                        </a:rPr>
                        <a:t>Строительство</a:t>
                      </a:r>
                      <a:r>
                        <a:rPr lang="ru-RU" sz="2000" b="0" baseline="0" dirty="0" smtClean="0">
                          <a:latin typeface="RF Rufo" panose="00000508000000000000" pitchFamily="2" charset="-52"/>
                        </a:rPr>
                        <a:t> инфраструктуры за счет средств бюджета</a:t>
                      </a:r>
                      <a:endParaRPr lang="ru-RU" sz="2000" b="0" dirty="0" smtClean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RF Rufo" panose="00000508000000000000" pitchFamily="2" charset="-52"/>
                        </a:rPr>
                        <a:t>Строительство</a:t>
                      </a:r>
                      <a:r>
                        <a:rPr lang="ru-RU" sz="2000" baseline="0" dirty="0">
                          <a:latin typeface="RF Rufo" panose="00000508000000000000" pitchFamily="2" charset="-52"/>
                        </a:rPr>
                        <a:t>  инфраструктуры за счет средств бюджета</a:t>
                      </a:r>
                      <a:endParaRPr lang="ru-RU" sz="2000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45" y="961721"/>
            <a:ext cx="3798554" cy="23004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29" y="985898"/>
            <a:ext cx="3798554" cy="230041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C57E01-207B-4791-A2DB-41D46BA2DB26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459" y="324471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36" y="859455"/>
            <a:ext cx="11504827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601936" y="131202"/>
            <a:ext cx="738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ПЛОЩАДКИ ДЛЯ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ПРОМПРЕДПРИЯТИЙ. ПРОМПАРК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RF Rufo Bold" panose="00000808000000000000" pitchFamily="2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C57E01-207B-4791-A2DB-41D46BA2DB26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953" y="5885145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79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277905" y="887363"/>
            <a:ext cx="8647732" cy="5117353"/>
            <a:chOff x="-277905" y="1310341"/>
            <a:chExt cx="8647732" cy="5117353"/>
          </a:xfrm>
        </p:grpSpPr>
        <p:pic>
          <p:nvPicPr>
            <p:cNvPr id="24" name="Picture 2" descr="D:\АРХ 01\Благоустройство\Тур кластер\Парк ДондыДор\Рисунок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217" b="99822" l="2841" r="97159">
                          <a14:foregroundMark x1="68182" y1="62355" x2="68182" y2="62355"/>
                          <a14:foregroundMark x1="63005" y1="59144" x2="63005" y2="59144"/>
                          <a14:foregroundMark x1="68624" y1="53702" x2="68624" y2="53702"/>
                          <a14:foregroundMark x1="65972" y1="55575" x2="65972" y2="55575"/>
                          <a14:foregroundMark x1="76263" y1="63515" x2="76263" y2="63515"/>
                          <a14:foregroundMark x1="86174" y1="71365" x2="86174" y2="71365"/>
                          <a14:foregroundMark x1="80745" y1="65299" x2="80745" y2="65299"/>
                          <a14:foregroundMark x1="55808" y1="75379" x2="55808" y2="75379"/>
                          <a14:foregroundMark x1="54040" y1="83854" x2="54040" y2="83854"/>
                          <a14:foregroundMark x1="40088" y1="83140" x2="40088" y2="83140"/>
                          <a14:foregroundMark x1="35227" y1="76450" x2="35227" y2="76450"/>
                          <a14:foregroundMark x1="24432" y1="68332" x2="24432" y2="68332"/>
                          <a14:foregroundMark x1="17551" y1="64764" x2="17551" y2="64764"/>
                          <a14:foregroundMark x1="21149" y1="61463" x2="21149" y2="61463"/>
                          <a14:foregroundMark x1="21149" y1="61463" x2="21149" y2="61463"/>
                          <a14:foregroundMark x1="27967" y1="64942" x2="27967" y2="64942"/>
                          <a14:foregroundMark x1="32639" y1="67261" x2="32639" y2="67261"/>
                          <a14:foregroundMark x1="39015" y1="69581" x2="39015" y2="69581"/>
                          <a14:foregroundMark x1="44381" y1="76628" x2="44381" y2="76628"/>
                          <a14:foregroundMark x1="41477" y1="70651" x2="41477" y2="70651"/>
                          <a14:foregroundMark x1="62753" y1="76985" x2="62753" y2="76985"/>
                          <a14:foregroundMark x1="61553" y1="75022" x2="61174" y2="75914"/>
                          <a14:foregroundMark x1="61174" y1="79126" x2="61174" y2="79126"/>
                          <a14:foregroundMark x1="63384" y1="80196" x2="63384" y2="80196"/>
                          <a14:foregroundMark x1="65467" y1="81445" x2="65467" y2="81445"/>
                          <a14:foregroundMark x1="53725" y1="88136" x2="53725" y2="88136"/>
                          <a14:foregroundMark x1="48801" y1="87957" x2="48801" y2="87957"/>
                          <a14:foregroundMark x1="50126" y1="87244" x2="50126" y2="87244"/>
                          <a14:foregroundMark x1="86048" y1="64228" x2="86048" y2="64228"/>
                        </a14:backgroundRemoval>
                      </a14:imgEffect>
                      <a14:imgEffect>
                        <a14:colorTemperature colorTemp="7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t="16968"/>
            <a:stretch/>
          </p:blipFill>
          <p:spPr bwMode="auto">
            <a:xfrm rot="252685">
              <a:off x="-277905" y="1310341"/>
              <a:ext cx="8647732" cy="5117353"/>
            </a:xfrm>
            <a:prstGeom prst="rect">
              <a:avLst/>
            </a:prstGeom>
            <a:noFill/>
          </p:spPr>
        </p:pic>
        <p:sp>
          <p:nvSpPr>
            <p:cNvPr id="2" name="Прямоугольник 1"/>
            <p:cNvSpPr/>
            <p:nvPr/>
          </p:nvSpPr>
          <p:spPr>
            <a:xfrm>
              <a:off x="4045961" y="4201765"/>
              <a:ext cx="391454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300" dirty="0">
                  <a:solidFill>
                    <a:schemeClr val="accent1">
                      <a:lumMod val="50000"/>
                    </a:schemeClr>
                  </a:solidFill>
                  <a:latin typeface="RF Rufo Bold" panose="00000808000000000000" pitchFamily="2" charset="-52"/>
                </a:rPr>
                <a:t>1. 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566916" y="3038236"/>
              <a:ext cx="407484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300" dirty="0">
                  <a:solidFill>
                    <a:schemeClr val="accent1">
                      <a:lumMod val="50000"/>
                    </a:schemeClr>
                  </a:solidFill>
                  <a:latin typeface="RF Rufo Bold" panose="00000808000000000000" pitchFamily="2" charset="-52"/>
                </a:rPr>
                <a:t>2. 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702042" y="3261374"/>
              <a:ext cx="410690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300" dirty="0" smtClean="0">
                  <a:solidFill>
                    <a:schemeClr val="accent1">
                      <a:lumMod val="50000"/>
                    </a:schemeClr>
                  </a:solidFill>
                  <a:latin typeface="RF Rufo Bold" panose="00000808000000000000" pitchFamily="2" charset="-52"/>
                </a:rPr>
                <a:t>5. </a:t>
              </a:r>
              <a:endParaRPr lang="ru-RU" sz="2300" dirty="0">
                <a:solidFill>
                  <a:schemeClr val="accent1">
                    <a:lumMod val="50000"/>
                  </a:schemeClr>
                </a:solidFill>
                <a:latin typeface="RF Rufo Bold" panose="00000808000000000000" pitchFamily="2" charset="-52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688810" y="3630706"/>
              <a:ext cx="410690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300" dirty="0" smtClean="0">
                  <a:solidFill>
                    <a:schemeClr val="accent1">
                      <a:lumMod val="50000"/>
                    </a:schemeClr>
                  </a:solidFill>
                  <a:latin typeface="RF Rufo Bold" panose="00000808000000000000" pitchFamily="2" charset="-52"/>
                </a:rPr>
                <a:t>3. </a:t>
              </a:r>
              <a:endParaRPr lang="ru-RU" sz="2300" dirty="0">
                <a:solidFill>
                  <a:schemeClr val="accent1">
                    <a:lumMod val="50000"/>
                  </a:schemeClr>
                </a:solidFill>
                <a:latin typeface="RF Rufo Bold" panose="00000808000000000000" pitchFamily="2" charset="-52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142780" y="3446040"/>
              <a:ext cx="417102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300" dirty="0" smtClean="0">
                  <a:solidFill>
                    <a:schemeClr val="accent1">
                      <a:lumMod val="50000"/>
                    </a:schemeClr>
                  </a:solidFill>
                  <a:latin typeface="RF Rufo Bold" panose="00000808000000000000" pitchFamily="2" charset="-52"/>
                </a:rPr>
                <a:t>4. </a:t>
              </a:r>
              <a:endParaRPr lang="ru-RU" sz="2300" dirty="0">
                <a:solidFill>
                  <a:schemeClr val="accent1">
                    <a:lumMod val="50000"/>
                  </a:schemeClr>
                </a:solidFill>
                <a:latin typeface="RF Rufo Bold" panose="00000808000000000000" pitchFamily="2" charset="-5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669492" y="138143"/>
            <a:ext cx="9354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</a:rPr>
              <a:t>ТОР «ГЛАЗОВ»–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</a:rPr>
              <a:t>ТУРИЗМ, РЕКРЕАЦИЯ, СЕРВИС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A77C88A-6DCD-4AD8-9A13-173807E8687E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453257"/>
              </p:ext>
            </p:extLst>
          </p:nvPr>
        </p:nvGraphicFramePr>
        <p:xfrm>
          <a:off x="6241714" y="1341358"/>
          <a:ext cx="5737053" cy="43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7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4247">
                <a:tc>
                  <a:txBody>
                    <a:bodyPr/>
                    <a:lstStyle/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None/>
                      </a:pP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1.  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Парковая</a:t>
                      </a:r>
                      <a:r>
                        <a:rPr lang="ru-RU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набережная (пустырь) </a:t>
                      </a:r>
                      <a:endParaRPr lang="en-US" sz="2000" b="1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None/>
                      </a:pP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(ПСД в разработке)</a:t>
                      </a:r>
                    </a:p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None/>
                      </a:pPr>
                      <a:r>
                        <a:rPr lang="ru-RU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Инвест-лоты:</a:t>
                      </a: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кафе, спортивные и развлекательные комплексы</a:t>
                      </a:r>
                      <a:endParaRPr lang="en-US" sz="2000" b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953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ru-RU" sz="20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lnSpc>
                          <a:spcPts val="1900"/>
                        </a:lnSpc>
                      </a:pP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2.  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Спортивно-туристический </a:t>
                      </a: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комплекс «</a:t>
                      </a:r>
                      <a:r>
                        <a:rPr lang="ru-RU" sz="2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Дондыдор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 </a:t>
                      </a:r>
                    </a:p>
                    <a:p>
                      <a:pPr>
                        <a:lnSpc>
                          <a:spcPts val="1900"/>
                        </a:lnSpc>
                      </a:pP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(инвестор для горнолыжного комплекса) </a:t>
                      </a:r>
                    </a:p>
                    <a:p>
                      <a:pPr>
                        <a:lnSpc>
                          <a:spcPts val="1900"/>
                        </a:lnSpc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Инвест-лоты:</a:t>
                      </a:r>
                      <a:r>
                        <a:rPr lang="ru-RU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горнолыжный комплекс, </a:t>
                      </a:r>
                      <a:r>
                        <a:rPr lang="en-US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SPA</a:t>
                      </a: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-центр, ресторан) </a:t>
                      </a: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3</a:t>
                      </a: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. 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Парк «Заречный»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Инвест-лоты: </a:t>
                      </a: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экстрим-парк,</a:t>
                      </a: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кафе, причал  с речным трамваем </a:t>
                      </a:r>
                      <a:endParaRPr lang="ru-RU" sz="20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4. 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Водонапорная башня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Инвест-лоты: </a:t>
                      </a: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кафе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5. </a:t>
                      </a:r>
                      <a:r>
                        <a:rPr lang="ru-RU" sz="20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Иднакар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Парк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Инвест-лоты: </a:t>
                      </a: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интерактивный музей  с </a:t>
                      </a:r>
                      <a:r>
                        <a:rPr 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AR </a:t>
                      </a: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технологиями </a:t>
                      </a:r>
                      <a:endParaRPr lang="en-US" sz="20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726" y="368975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9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601936" y="239024"/>
            <a:ext cx="686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КОНТАКТЫ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0FB81D-6A01-4970-9495-69454BF5ECB7}"/>
              </a:ext>
            </a:extLst>
          </p:cNvPr>
          <p:cNvSpPr txBox="1"/>
          <p:nvPr/>
        </p:nvSpPr>
        <p:spPr>
          <a:xfrm>
            <a:off x="601936" y="1998252"/>
            <a:ext cx="7948298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Коновалов Сергей Николаевич</a:t>
            </a:r>
          </a:p>
          <a:p>
            <a:pPr>
              <a:lnSpc>
                <a:spcPts val="3400"/>
              </a:lnSpc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Глава города Глазова</a:t>
            </a:r>
          </a:p>
          <a:p>
            <a:pPr>
              <a:lnSpc>
                <a:spcPts val="3400"/>
              </a:lnSpc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+7 34141 2 13 00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/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</a:b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АНО «Центр развития бизнеса и городской среды города Глазова»</a:t>
            </a:r>
          </a:p>
          <a:p>
            <a:pPr>
              <a:lnSpc>
                <a:spcPts val="3400"/>
              </a:lnSpc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+7 34141 66 017</a:t>
            </a:r>
          </a:p>
          <a:p>
            <a:pPr>
              <a:lnSpc>
                <a:spcPts val="3400"/>
              </a:lnSpc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+7 34141 66 018</a:t>
            </a:r>
          </a:p>
        </p:txBody>
      </p:sp>
      <p:pic>
        <p:nvPicPr>
          <p:cNvPr id="9" name="Picture 2" descr="http://qrcoder.ru/code/?http%3A%2F%2Fglazov-business.ru%2F&amp;4&amp;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798" y="1777242"/>
            <a:ext cx="3303513" cy="330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A14D6BD-86B3-4242-9666-933F4FFB1D99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448" y="405007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2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8839" y="1378411"/>
            <a:ext cx="4311516" cy="4305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438424" y="785924"/>
            <a:ext cx="5472537" cy="5472153"/>
          </a:xfrm>
          <a:custGeom>
            <a:avLst/>
            <a:gdLst/>
            <a:ahLst/>
            <a:cxnLst/>
            <a:rect l="l" t="t" r="r" b="b"/>
            <a:pathLst>
              <a:path w="9023985" h="9023985">
                <a:moveTo>
                  <a:pt x="7702192" y="1321486"/>
                </a:moveTo>
                <a:lnTo>
                  <a:pt x="7736294" y="1355948"/>
                </a:lnTo>
                <a:lnTo>
                  <a:pt x="7769949" y="1390684"/>
                </a:lnTo>
                <a:lnTo>
                  <a:pt x="7803159" y="1425689"/>
                </a:lnTo>
                <a:lnTo>
                  <a:pt x="7835923" y="1460961"/>
                </a:lnTo>
                <a:lnTo>
                  <a:pt x="7868242" y="1496495"/>
                </a:lnTo>
                <a:lnTo>
                  <a:pt x="7900114" y="1532288"/>
                </a:lnTo>
                <a:lnTo>
                  <a:pt x="7931541" y="1568336"/>
                </a:lnTo>
                <a:lnTo>
                  <a:pt x="7962522" y="1604637"/>
                </a:lnTo>
                <a:lnTo>
                  <a:pt x="7993058" y="1641185"/>
                </a:lnTo>
                <a:lnTo>
                  <a:pt x="8023147" y="1677978"/>
                </a:lnTo>
                <a:lnTo>
                  <a:pt x="8052791" y="1715012"/>
                </a:lnTo>
                <a:lnTo>
                  <a:pt x="8081989" y="1752284"/>
                </a:lnTo>
                <a:lnTo>
                  <a:pt x="8110741" y="1789789"/>
                </a:lnTo>
                <a:lnTo>
                  <a:pt x="8139047" y="1827525"/>
                </a:lnTo>
                <a:lnTo>
                  <a:pt x="8166908" y="1865487"/>
                </a:lnTo>
                <a:lnTo>
                  <a:pt x="8194323" y="1903672"/>
                </a:lnTo>
                <a:lnTo>
                  <a:pt x="8221292" y="1942076"/>
                </a:lnTo>
                <a:lnTo>
                  <a:pt x="8247816" y="1980696"/>
                </a:lnTo>
                <a:lnTo>
                  <a:pt x="8273893" y="2019529"/>
                </a:lnTo>
                <a:lnTo>
                  <a:pt x="8299525" y="2058570"/>
                </a:lnTo>
                <a:lnTo>
                  <a:pt x="8324711" y="2097816"/>
                </a:lnTo>
                <a:lnTo>
                  <a:pt x="8349451" y="2137264"/>
                </a:lnTo>
                <a:lnTo>
                  <a:pt x="8373746" y="2176909"/>
                </a:lnTo>
                <a:lnTo>
                  <a:pt x="8397594" y="2216749"/>
                </a:lnTo>
                <a:lnTo>
                  <a:pt x="8420997" y="2256779"/>
                </a:lnTo>
                <a:lnTo>
                  <a:pt x="8443955" y="2296997"/>
                </a:lnTo>
                <a:lnTo>
                  <a:pt x="8466466" y="2337398"/>
                </a:lnTo>
                <a:lnTo>
                  <a:pt x="8488532" y="2377978"/>
                </a:lnTo>
                <a:lnTo>
                  <a:pt x="8510152" y="2418735"/>
                </a:lnTo>
                <a:lnTo>
                  <a:pt x="8531326" y="2459665"/>
                </a:lnTo>
                <a:lnTo>
                  <a:pt x="8552054" y="2500763"/>
                </a:lnTo>
                <a:lnTo>
                  <a:pt x="8572337" y="2542027"/>
                </a:lnTo>
                <a:lnTo>
                  <a:pt x="8592173" y="2583453"/>
                </a:lnTo>
                <a:lnTo>
                  <a:pt x="8611564" y="2625038"/>
                </a:lnTo>
                <a:lnTo>
                  <a:pt x="8630510" y="2666776"/>
                </a:lnTo>
                <a:lnTo>
                  <a:pt x="8649009" y="2708666"/>
                </a:lnTo>
                <a:lnTo>
                  <a:pt x="8667063" y="2750704"/>
                </a:lnTo>
                <a:lnTo>
                  <a:pt x="8684671" y="2792885"/>
                </a:lnTo>
                <a:lnTo>
                  <a:pt x="8701833" y="2835207"/>
                </a:lnTo>
                <a:lnTo>
                  <a:pt x="8718549" y="2877665"/>
                </a:lnTo>
                <a:lnTo>
                  <a:pt x="8734820" y="2920256"/>
                </a:lnTo>
                <a:lnTo>
                  <a:pt x="8750645" y="2962977"/>
                </a:lnTo>
                <a:lnTo>
                  <a:pt x="8766024" y="3005824"/>
                </a:lnTo>
                <a:lnTo>
                  <a:pt x="8780957" y="3048793"/>
                </a:lnTo>
                <a:lnTo>
                  <a:pt x="8795445" y="3091881"/>
                </a:lnTo>
                <a:lnTo>
                  <a:pt x="8809487" y="3135084"/>
                </a:lnTo>
                <a:lnTo>
                  <a:pt x="8823083" y="3178398"/>
                </a:lnTo>
                <a:lnTo>
                  <a:pt x="8836233" y="3221820"/>
                </a:lnTo>
                <a:lnTo>
                  <a:pt x="8848937" y="3265347"/>
                </a:lnTo>
                <a:lnTo>
                  <a:pt x="8861196" y="3308974"/>
                </a:lnTo>
                <a:lnTo>
                  <a:pt x="8873009" y="3352698"/>
                </a:lnTo>
                <a:lnTo>
                  <a:pt x="8884376" y="3396516"/>
                </a:lnTo>
                <a:lnTo>
                  <a:pt x="8895297" y="3440424"/>
                </a:lnTo>
                <a:lnTo>
                  <a:pt x="8905773" y="3484418"/>
                </a:lnTo>
                <a:lnTo>
                  <a:pt x="8915803" y="3528495"/>
                </a:lnTo>
                <a:lnTo>
                  <a:pt x="8925387" y="3572651"/>
                </a:lnTo>
                <a:lnTo>
                  <a:pt x="8934525" y="3616883"/>
                </a:lnTo>
                <a:lnTo>
                  <a:pt x="8943218" y="3661186"/>
                </a:lnTo>
                <a:lnTo>
                  <a:pt x="8951465" y="3705558"/>
                </a:lnTo>
                <a:lnTo>
                  <a:pt x="8959266" y="3749995"/>
                </a:lnTo>
                <a:lnTo>
                  <a:pt x="8966621" y="3794493"/>
                </a:lnTo>
                <a:lnTo>
                  <a:pt x="8973530" y="3839048"/>
                </a:lnTo>
                <a:lnTo>
                  <a:pt x="8979994" y="3883657"/>
                </a:lnTo>
                <a:lnTo>
                  <a:pt x="8986012" y="3928317"/>
                </a:lnTo>
                <a:lnTo>
                  <a:pt x="8991584" y="3973023"/>
                </a:lnTo>
                <a:lnTo>
                  <a:pt x="8996710" y="4017773"/>
                </a:lnTo>
                <a:lnTo>
                  <a:pt x="9001391" y="4062562"/>
                </a:lnTo>
                <a:lnTo>
                  <a:pt x="9005626" y="4107387"/>
                </a:lnTo>
                <a:lnTo>
                  <a:pt x="9009415" y="4152244"/>
                </a:lnTo>
                <a:lnTo>
                  <a:pt x="9012758" y="4197130"/>
                </a:lnTo>
                <a:lnTo>
                  <a:pt x="9015656" y="4242042"/>
                </a:lnTo>
                <a:lnTo>
                  <a:pt x="9018107" y="4286975"/>
                </a:lnTo>
                <a:lnTo>
                  <a:pt x="9020113" y="4331926"/>
                </a:lnTo>
                <a:lnTo>
                  <a:pt x="9021673" y="4376891"/>
                </a:lnTo>
                <a:lnTo>
                  <a:pt x="9022788" y="4421867"/>
                </a:lnTo>
                <a:lnTo>
                  <a:pt x="9023457" y="4466851"/>
                </a:lnTo>
                <a:lnTo>
                  <a:pt x="9023679" y="4511838"/>
                </a:lnTo>
                <a:lnTo>
                  <a:pt x="9023457" y="4556825"/>
                </a:lnTo>
                <a:lnTo>
                  <a:pt x="9022788" y="4601808"/>
                </a:lnTo>
                <a:lnTo>
                  <a:pt x="9021673" y="4646784"/>
                </a:lnTo>
                <a:lnTo>
                  <a:pt x="9020113" y="4691749"/>
                </a:lnTo>
                <a:lnTo>
                  <a:pt x="9018107" y="4736700"/>
                </a:lnTo>
                <a:lnTo>
                  <a:pt x="9015656" y="4781633"/>
                </a:lnTo>
                <a:lnTo>
                  <a:pt x="9012758" y="4826545"/>
                </a:lnTo>
                <a:lnTo>
                  <a:pt x="9009415" y="4871431"/>
                </a:lnTo>
                <a:lnTo>
                  <a:pt x="9005626" y="4916288"/>
                </a:lnTo>
                <a:lnTo>
                  <a:pt x="9001391" y="4961113"/>
                </a:lnTo>
                <a:lnTo>
                  <a:pt x="8996710" y="5005903"/>
                </a:lnTo>
                <a:lnTo>
                  <a:pt x="8991584" y="5050652"/>
                </a:lnTo>
                <a:lnTo>
                  <a:pt x="8986012" y="5095358"/>
                </a:lnTo>
                <a:lnTo>
                  <a:pt x="8979994" y="5140018"/>
                </a:lnTo>
                <a:lnTo>
                  <a:pt x="8973530" y="5184627"/>
                </a:lnTo>
                <a:lnTo>
                  <a:pt x="8966621" y="5229183"/>
                </a:lnTo>
                <a:lnTo>
                  <a:pt x="8959266" y="5273680"/>
                </a:lnTo>
                <a:lnTo>
                  <a:pt x="8951465" y="5318117"/>
                </a:lnTo>
                <a:lnTo>
                  <a:pt x="8943218" y="5362489"/>
                </a:lnTo>
                <a:lnTo>
                  <a:pt x="8934525" y="5406792"/>
                </a:lnTo>
                <a:lnTo>
                  <a:pt x="8925387" y="5451024"/>
                </a:lnTo>
                <a:lnTo>
                  <a:pt x="8915803" y="5495180"/>
                </a:lnTo>
                <a:lnTo>
                  <a:pt x="8905773" y="5539257"/>
                </a:lnTo>
                <a:lnTo>
                  <a:pt x="8895297" y="5583251"/>
                </a:lnTo>
                <a:lnTo>
                  <a:pt x="8884376" y="5627159"/>
                </a:lnTo>
                <a:lnTo>
                  <a:pt x="8873009" y="5670977"/>
                </a:lnTo>
                <a:lnTo>
                  <a:pt x="8861196" y="5714701"/>
                </a:lnTo>
                <a:lnTo>
                  <a:pt x="8848937" y="5758328"/>
                </a:lnTo>
                <a:lnTo>
                  <a:pt x="8836233" y="5801855"/>
                </a:lnTo>
                <a:lnTo>
                  <a:pt x="8823083" y="5845277"/>
                </a:lnTo>
                <a:lnTo>
                  <a:pt x="8809487" y="5888592"/>
                </a:lnTo>
                <a:lnTo>
                  <a:pt x="8795445" y="5931794"/>
                </a:lnTo>
                <a:lnTo>
                  <a:pt x="8780957" y="5974882"/>
                </a:lnTo>
                <a:lnTo>
                  <a:pt x="8766024" y="6017851"/>
                </a:lnTo>
                <a:lnTo>
                  <a:pt x="8750645" y="6060698"/>
                </a:lnTo>
                <a:lnTo>
                  <a:pt x="8734820" y="6103419"/>
                </a:lnTo>
                <a:lnTo>
                  <a:pt x="8718549" y="6146010"/>
                </a:lnTo>
                <a:lnTo>
                  <a:pt x="8701833" y="6188468"/>
                </a:lnTo>
                <a:lnTo>
                  <a:pt x="8684671" y="6230790"/>
                </a:lnTo>
                <a:lnTo>
                  <a:pt x="8667063" y="6272971"/>
                </a:lnTo>
                <a:lnTo>
                  <a:pt x="8649009" y="6315009"/>
                </a:lnTo>
                <a:lnTo>
                  <a:pt x="8630510" y="6356899"/>
                </a:lnTo>
                <a:lnTo>
                  <a:pt x="8611564" y="6398638"/>
                </a:lnTo>
                <a:lnTo>
                  <a:pt x="8592173" y="6440222"/>
                </a:lnTo>
                <a:lnTo>
                  <a:pt x="8572337" y="6481648"/>
                </a:lnTo>
                <a:lnTo>
                  <a:pt x="8552054" y="6522912"/>
                </a:lnTo>
                <a:lnTo>
                  <a:pt x="8531326" y="6564010"/>
                </a:lnTo>
                <a:lnTo>
                  <a:pt x="8510152" y="6604940"/>
                </a:lnTo>
                <a:lnTo>
                  <a:pt x="8488532" y="6645697"/>
                </a:lnTo>
                <a:lnTo>
                  <a:pt x="8466466" y="6686278"/>
                </a:lnTo>
                <a:lnTo>
                  <a:pt x="8443955" y="6726678"/>
                </a:lnTo>
                <a:lnTo>
                  <a:pt x="8420997" y="6766896"/>
                </a:lnTo>
                <a:lnTo>
                  <a:pt x="8397594" y="6806926"/>
                </a:lnTo>
                <a:lnTo>
                  <a:pt x="8373746" y="6846766"/>
                </a:lnTo>
                <a:lnTo>
                  <a:pt x="8349451" y="6886411"/>
                </a:lnTo>
                <a:lnTo>
                  <a:pt x="8324711" y="6925859"/>
                </a:lnTo>
                <a:lnTo>
                  <a:pt x="8299525" y="6965105"/>
                </a:lnTo>
                <a:lnTo>
                  <a:pt x="8273893" y="7004146"/>
                </a:lnTo>
                <a:lnTo>
                  <a:pt x="8247816" y="7042979"/>
                </a:lnTo>
                <a:lnTo>
                  <a:pt x="8221292" y="7081599"/>
                </a:lnTo>
                <a:lnTo>
                  <a:pt x="8194323" y="7120004"/>
                </a:lnTo>
                <a:lnTo>
                  <a:pt x="8166908" y="7158189"/>
                </a:lnTo>
                <a:lnTo>
                  <a:pt x="8139047" y="7196151"/>
                </a:lnTo>
                <a:lnTo>
                  <a:pt x="8110741" y="7233886"/>
                </a:lnTo>
                <a:lnTo>
                  <a:pt x="8081989" y="7271391"/>
                </a:lnTo>
                <a:lnTo>
                  <a:pt x="8052791" y="7308663"/>
                </a:lnTo>
                <a:lnTo>
                  <a:pt x="8023147" y="7345697"/>
                </a:lnTo>
                <a:lnTo>
                  <a:pt x="7993058" y="7382490"/>
                </a:lnTo>
                <a:lnTo>
                  <a:pt x="7962522" y="7419038"/>
                </a:lnTo>
                <a:lnTo>
                  <a:pt x="7931541" y="7455339"/>
                </a:lnTo>
                <a:lnTo>
                  <a:pt x="7900114" y="7491387"/>
                </a:lnTo>
                <a:lnTo>
                  <a:pt x="7868242" y="7527180"/>
                </a:lnTo>
                <a:lnTo>
                  <a:pt x="7835923" y="7562714"/>
                </a:lnTo>
                <a:lnTo>
                  <a:pt x="7803159" y="7597986"/>
                </a:lnTo>
                <a:lnTo>
                  <a:pt x="7769949" y="7632991"/>
                </a:lnTo>
                <a:lnTo>
                  <a:pt x="7736294" y="7667727"/>
                </a:lnTo>
                <a:lnTo>
                  <a:pt x="7702192" y="7702189"/>
                </a:lnTo>
                <a:lnTo>
                  <a:pt x="7667730" y="7736291"/>
                </a:lnTo>
                <a:lnTo>
                  <a:pt x="7632994" y="7769946"/>
                </a:lnTo>
                <a:lnTo>
                  <a:pt x="7597989" y="7803156"/>
                </a:lnTo>
                <a:lnTo>
                  <a:pt x="7562717" y="7835920"/>
                </a:lnTo>
                <a:lnTo>
                  <a:pt x="7527183" y="7868239"/>
                </a:lnTo>
                <a:lnTo>
                  <a:pt x="7491390" y="7900111"/>
                </a:lnTo>
                <a:lnTo>
                  <a:pt x="7455342" y="7931538"/>
                </a:lnTo>
                <a:lnTo>
                  <a:pt x="7419041" y="7962519"/>
                </a:lnTo>
                <a:lnTo>
                  <a:pt x="7382493" y="7993054"/>
                </a:lnTo>
                <a:lnTo>
                  <a:pt x="7345700" y="8023144"/>
                </a:lnTo>
                <a:lnTo>
                  <a:pt x="7308666" y="8052788"/>
                </a:lnTo>
                <a:lnTo>
                  <a:pt x="7271394" y="8081986"/>
                </a:lnTo>
                <a:lnTo>
                  <a:pt x="7233889" y="8110738"/>
                </a:lnTo>
                <a:lnTo>
                  <a:pt x="7196154" y="8139044"/>
                </a:lnTo>
                <a:lnTo>
                  <a:pt x="7158192" y="8166905"/>
                </a:lnTo>
                <a:lnTo>
                  <a:pt x="7120006" y="8194320"/>
                </a:lnTo>
                <a:lnTo>
                  <a:pt x="7081602" y="8221289"/>
                </a:lnTo>
                <a:lnTo>
                  <a:pt x="7042982" y="8247812"/>
                </a:lnTo>
                <a:lnTo>
                  <a:pt x="7004149" y="8273890"/>
                </a:lnTo>
                <a:lnTo>
                  <a:pt x="6965108" y="8299522"/>
                </a:lnTo>
                <a:lnTo>
                  <a:pt x="6925862" y="8324708"/>
                </a:lnTo>
                <a:lnTo>
                  <a:pt x="6886414" y="8349448"/>
                </a:lnTo>
                <a:lnTo>
                  <a:pt x="6846769" y="8373742"/>
                </a:lnTo>
                <a:lnTo>
                  <a:pt x="6806929" y="8397591"/>
                </a:lnTo>
                <a:lnTo>
                  <a:pt x="6766899" y="8420994"/>
                </a:lnTo>
                <a:lnTo>
                  <a:pt x="6726681" y="8443951"/>
                </a:lnTo>
                <a:lnTo>
                  <a:pt x="6686280" y="8466463"/>
                </a:lnTo>
                <a:lnTo>
                  <a:pt x="6645700" y="8488528"/>
                </a:lnTo>
                <a:lnTo>
                  <a:pt x="6604943" y="8510148"/>
                </a:lnTo>
                <a:lnTo>
                  <a:pt x="6564013" y="8531322"/>
                </a:lnTo>
                <a:lnTo>
                  <a:pt x="6522915" y="8552050"/>
                </a:lnTo>
                <a:lnTo>
                  <a:pt x="6481651" y="8572333"/>
                </a:lnTo>
                <a:lnTo>
                  <a:pt x="6440225" y="8592170"/>
                </a:lnTo>
                <a:lnTo>
                  <a:pt x="6398640" y="8611561"/>
                </a:lnTo>
                <a:lnTo>
                  <a:pt x="6356901" y="8630506"/>
                </a:lnTo>
                <a:lnTo>
                  <a:pt x="6315012" y="8649006"/>
                </a:lnTo>
                <a:lnTo>
                  <a:pt x="6272974" y="8667059"/>
                </a:lnTo>
                <a:lnTo>
                  <a:pt x="6230793" y="8684667"/>
                </a:lnTo>
                <a:lnTo>
                  <a:pt x="6188471" y="8701829"/>
                </a:lnTo>
                <a:lnTo>
                  <a:pt x="6146013" y="8718546"/>
                </a:lnTo>
                <a:lnTo>
                  <a:pt x="6103422" y="8734816"/>
                </a:lnTo>
                <a:lnTo>
                  <a:pt x="6060701" y="8750641"/>
                </a:lnTo>
                <a:lnTo>
                  <a:pt x="6017854" y="8766020"/>
                </a:lnTo>
                <a:lnTo>
                  <a:pt x="5974885" y="8780954"/>
                </a:lnTo>
                <a:lnTo>
                  <a:pt x="5931797" y="8795441"/>
                </a:lnTo>
                <a:lnTo>
                  <a:pt x="5888594" y="8809483"/>
                </a:lnTo>
                <a:lnTo>
                  <a:pt x="5845280" y="8823079"/>
                </a:lnTo>
                <a:lnTo>
                  <a:pt x="5801858" y="8836229"/>
                </a:lnTo>
                <a:lnTo>
                  <a:pt x="5758331" y="8848934"/>
                </a:lnTo>
                <a:lnTo>
                  <a:pt x="5714704" y="8861192"/>
                </a:lnTo>
                <a:lnTo>
                  <a:pt x="5670979" y="8873005"/>
                </a:lnTo>
                <a:lnTo>
                  <a:pt x="5627161" y="8884372"/>
                </a:lnTo>
                <a:lnTo>
                  <a:pt x="5583253" y="8895294"/>
                </a:lnTo>
                <a:lnTo>
                  <a:pt x="5539259" y="8905769"/>
                </a:lnTo>
                <a:lnTo>
                  <a:pt x="5495182" y="8915799"/>
                </a:lnTo>
                <a:lnTo>
                  <a:pt x="5451026" y="8925383"/>
                </a:lnTo>
                <a:lnTo>
                  <a:pt x="5406795" y="8934522"/>
                </a:lnTo>
                <a:lnTo>
                  <a:pt x="5362491" y="8943214"/>
                </a:lnTo>
                <a:lnTo>
                  <a:pt x="5318119" y="8951461"/>
                </a:lnTo>
                <a:lnTo>
                  <a:pt x="5273683" y="8959262"/>
                </a:lnTo>
                <a:lnTo>
                  <a:pt x="5229185" y="8966617"/>
                </a:lnTo>
                <a:lnTo>
                  <a:pt x="5184630" y="8973526"/>
                </a:lnTo>
                <a:lnTo>
                  <a:pt x="5140020" y="8979990"/>
                </a:lnTo>
                <a:lnTo>
                  <a:pt x="5095361" y="8986008"/>
                </a:lnTo>
                <a:lnTo>
                  <a:pt x="5050654" y="8991580"/>
                </a:lnTo>
                <a:lnTo>
                  <a:pt x="5005905" y="8996706"/>
                </a:lnTo>
                <a:lnTo>
                  <a:pt x="4961116" y="9001387"/>
                </a:lnTo>
                <a:lnTo>
                  <a:pt x="4916291" y="9005622"/>
                </a:lnTo>
                <a:lnTo>
                  <a:pt x="4871433" y="9009411"/>
                </a:lnTo>
                <a:lnTo>
                  <a:pt x="4826547" y="9012754"/>
                </a:lnTo>
                <a:lnTo>
                  <a:pt x="4781635" y="9015652"/>
                </a:lnTo>
                <a:lnTo>
                  <a:pt x="4736702" y="9018103"/>
                </a:lnTo>
                <a:lnTo>
                  <a:pt x="4691751" y="9020109"/>
                </a:lnTo>
                <a:lnTo>
                  <a:pt x="4646786" y="9021670"/>
                </a:lnTo>
                <a:lnTo>
                  <a:pt x="4601810" y="9022784"/>
                </a:lnTo>
                <a:lnTo>
                  <a:pt x="4556827" y="9023453"/>
                </a:lnTo>
                <a:lnTo>
                  <a:pt x="4511840" y="9023676"/>
                </a:lnTo>
                <a:lnTo>
                  <a:pt x="4466853" y="9023453"/>
                </a:lnTo>
                <a:lnTo>
                  <a:pt x="4421869" y="9022784"/>
                </a:lnTo>
                <a:lnTo>
                  <a:pt x="4376893" y="9021670"/>
                </a:lnTo>
                <a:lnTo>
                  <a:pt x="4331928" y="9020109"/>
                </a:lnTo>
                <a:lnTo>
                  <a:pt x="4286977" y="9018103"/>
                </a:lnTo>
                <a:lnTo>
                  <a:pt x="4242044" y="9015652"/>
                </a:lnTo>
                <a:lnTo>
                  <a:pt x="4197132" y="9012754"/>
                </a:lnTo>
                <a:lnTo>
                  <a:pt x="4152246" y="9009411"/>
                </a:lnTo>
                <a:lnTo>
                  <a:pt x="4107389" y="9005622"/>
                </a:lnTo>
                <a:lnTo>
                  <a:pt x="4062564" y="9001387"/>
                </a:lnTo>
                <a:lnTo>
                  <a:pt x="4017774" y="8996706"/>
                </a:lnTo>
                <a:lnTo>
                  <a:pt x="3973025" y="8991580"/>
                </a:lnTo>
                <a:lnTo>
                  <a:pt x="3928318" y="8986008"/>
                </a:lnTo>
                <a:lnTo>
                  <a:pt x="3883659" y="8979990"/>
                </a:lnTo>
                <a:lnTo>
                  <a:pt x="3839050" y="8973526"/>
                </a:lnTo>
                <a:lnTo>
                  <a:pt x="3794494" y="8966617"/>
                </a:lnTo>
                <a:lnTo>
                  <a:pt x="3749996" y="8959262"/>
                </a:lnTo>
                <a:lnTo>
                  <a:pt x="3705560" y="8951461"/>
                </a:lnTo>
                <a:lnTo>
                  <a:pt x="3661188" y="8943214"/>
                </a:lnTo>
                <a:lnTo>
                  <a:pt x="3616884" y="8934522"/>
                </a:lnTo>
                <a:lnTo>
                  <a:pt x="3572653" y="8925383"/>
                </a:lnTo>
                <a:lnTo>
                  <a:pt x="3528497" y="8915799"/>
                </a:lnTo>
                <a:lnTo>
                  <a:pt x="3484420" y="8905769"/>
                </a:lnTo>
                <a:lnTo>
                  <a:pt x="3440426" y="8895294"/>
                </a:lnTo>
                <a:lnTo>
                  <a:pt x="3396518" y="8884372"/>
                </a:lnTo>
                <a:lnTo>
                  <a:pt x="3352700" y="8873005"/>
                </a:lnTo>
                <a:lnTo>
                  <a:pt x="3308975" y="8861192"/>
                </a:lnTo>
                <a:lnTo>
                  <a:pt x="3265348" y="8848934"/>
                </a:lnTo>
                <a:lnTo>
                  <a:pt x="3221822" y="8836229"/>
                </a:lnTo>
                <a:lnTo>
                  <a:pt x="3178399" y="8823079"/>
                </a:lnTo>
                <a:lnTo>
                  <a:pt x="3135085" y="8809483"/>
                </a:lnTo>
                <a:lnTo>
                  <a:pt x="3091882" y="8795441"/>
                </a:lnTo>
                <a:lnTo>
                  <a:pt x="3048794" y="8780954"/>
                </a:lnTo>
                <a:lnTo>
                  <a:pt x="3005825" y="8766020"/>
                </a:lnTo>
                <a:lnTo>
                  <a:pt x="2962979" y="8750641"/>
                </a:lnTo>
                <a:lnTo>
                  <a:pt x="2920258" y="8734816"/>
                </a:lnTo>
                <a:lnTo>
                  <a:pt x="2877666" y="8718546"/>
                </a:lnTo>
                <a:lnTo>
                  <a:pt x="2835208" y="8701829"/>
                </a:lnTo>
                <a:lnTo>
                  <a:pt x="2792886" y="8684667"/>
                </a:lnTo>
                <a:lnTo>
                  <a:pt x="2750705" y="8667059"/>
                </a:lnTo>
                <a:lnTo>
                  <a:pt x="2708668" y="8649006"/>
                </a:lnTo>
                <a:lnTo>
                  <a:pt x="2666778" y="8630506"/>
                </a:lnTo>
                <a:lnTo>
                  <a:pt x="2625039" y="8611561"/>
                </a:lnTo>
                <a:lnTo>
                  <a:pt x="2583455" y="8592170"/>
                </a:lnTo>
                <a:lnTo>
                  <a:pt x="2542029" y="8572333"/>
                </a:lnTo>
                <a:lnTo>
                  <a:pt x="2500765" y="8552050"/>
                </a:lnTo>
                <a:lnTo>
                  <a:pt x="2459666" y="8531322"/>
                </a:lnTo>
                <a:lnTo>
                  <a:pt x="2418736" y="8510148"/>
                </a:lnTo>
                <a:lnTo>
                  <a:pt x="2377979" y="8488528"/>
                </a:lnTo>
                <a:lnTo>
                  <a:pt x="2337399" y="8466463"/>
                </a:lnTo>
                <a:lnTo>
                  <a:pt x="2296998" y="8443951"/>
                </a:lnTo>
                <a:lnTo>
                  <a:pt x="2256781" y="8420994"/>
                </a:lnTo>
                <a:lnTo>
                  <a:pt x="2216750" y="8397591"/>
                </a:lnTo>
                <a:lnTo>
                  <a:pt x="2176910" y="8373742"/>
                </a:lnTo>
                <a:lnTo>
                  <a:pt x="2137265" y="8349448"/>
                </a:lnTo>
                <a:lnTo>
                  <a:pt x="2097817" y="8324708"/>
                </a:lnTo>
                <a:lnTo>
                  <a:pt x="2058571" y="8299522"/>
                </a:lnTo>
                <a:lnTo>
                  <a:pt x="2019530" y="8273890"/>
                </a:lnTo>
                <a:lnTo>
                  <a:pt x="1980697" y="8247812"/>
                </a:lnTo>
                <a:lnTo>
                  <a:pt x="1942077" y="8221289"/>
                </a:lnTo>
                <a:lnTo>
                  <a:pt x="1903673" y="8194320"/>
                </a:lnTo>
                <a:lnTo>
                  <a:pt x="1865488" y="8166905"/>
                </a:lnTo>
                <a:lnTo>
                  <a:pt x="1827526" y="8139044"/>
                </a:lnTo>
                <a:lnTo>
                  <a:pt x="1789790" y="8110738"/>
                </a:lnTo>
                <a:lnTo>
                  <a:pt x="1752285" y="8081986"/>
                </a:lnTo>
                <a:lnTo>
                  <a:pt x="1715013" y="8052788"/>
                </a:lnTo>
                <a:lnTo>
                  <a:pt x="1677979" y="8023144"/>
                </a:lnTo>
                <a:lnTo>
                  <a:pt x="1641186" y="7993054"/>
                </a:lnTo>
                <a:lnTo>
                  <a:pt x="1604638" y="7962519"/>
                </a:lnTo>
                <a:lnTo>
                  <a:pt x="1568337" y="7931538"/>
                </a:lnTo>
                <a:lnTo>
                  <a:pt x="1532289" y="7900111"/>
                </a:lnTo>
                <a:lnTo>
                  <a:pt x="1496496" y="7868239"/>
                </a:lnTo>
                <a:lnTo>
                  <a:pt x="1460962" y="7835920"/>
                </a:lnTo>
                <a:lnTo>
                  <a:pt x="1425690" y="7803156"/>
                </a:lnTo>
                <a:lnTo>
                  <a:pt x="1390685" y="7769946"/>
                </a:lnTo>
                <a:lnTo>
                  <a:pt x="1355949" y="7736291"/>
                </a:lnTo>
                <a:lnTo>
                  <a:pt x="1321487" y="7702189"/>
                </a:lnTo>
                <a:lnTo>
                  <a:pt x="1287386" y="7667727"/>
                </a:lnTo>
                <a:lnTo>
                  <a:pt x="1253730" y="7632991"/>
                </a:lnTo>
                <a:lnTo>
                  <a:pt x="1220520" y="7597986"/>
                </a:lnTo>
                <a:lnTo>
                  <a:pt x="1187756" y="7562714"/>
                </a:lnTo>
                <a:lnTo>
                  <a:pt x="1155437" y="7527180"/>
                </a:lnTo>
                <a:lnTo>
                  <a:pt x="1123565" y="7491387"/>
                </a:lnTo>
                <a:lnTo>
                  <a:pt x="1092138" y="7455339"/>
                </a:lnTo>
                <a:lnTo>
                  <a:pt x="1061157" y="7419038"/>
                </a:lnTo>
                <a:lnTo>
                  <a:pt x="1030622" y="7382490"/>
                </a:lnTo>
                <a:lnTo>
                  <a:pt x="1000532" y="7345697"/>
                </a:lnTo>
                <a:lnTo>
                  <a:pt x="970888" y="7308663"/>
                </a:lnTo>
                <a:lnTo>
                  <a:pt x="941690" y="7271391"/>
                </a:lnTo>
                <a:lnTo>
                  <a:pt x="912938" y="7233886"/>
                </a:lnTo>
                <a:lnTo>
                  <a:pt x="884632" y="7196151"/>
                </a:lnTo>
                <a:lnTo>
                  <a:pt x="856771" y="7158189"/>
                </a:lnTo>
                <a:lnTo>
                  <a:pt x="829356" y="7120004"/>
                </a:lnTo>
                <a:lnTo>
                  <a:pt x="802387" y="7081599"/>
                </a:lnTo>
                <a:lnTo>
                  <a:pt x="775864" y="7042979"/>
                </a:lnTo>
                <a:lnTo>
                  <a:pt x="749786" y="7004146"/>
                </a:lnTo>
                <a:lnTo>
                  <a:pt x="724154" y="6965105"/>
                </a:lnTo>
                <a:lnTo>
                  <a:pt x="698968" y="6925859"/>
                </a:lnTo>
                <a:lnTo>
                  <a:pt x="674228" y="6886411"/>
                </a:lnTo>
                <a:lnTo>
                  <a:pt x="649933" y="6846766"/>
                </a:lnTo>
                <a:lnTo>
                  <a:pt x="626085" y="6806926"/>
                </a:lnTo>
                <a:lnTo>
                  <a:pt x="602682" y="6766896"/>
                </a:lnTo>
                <a:lnTo>
                  <a:pt x="579724" y="6726678"/>
                </a:lnTo>
                <a:lnTo>
                  <a:pt x="557213" y="6686278"/>
                </a:lnTo>
                <a:lnTo>
                  <a:pt x="535147" y="6645697"/>
                </a:lnTo>
                <a:lnTo>
                  <a:pt x="513527" y="6604940"/>
                </a:lnTo>
                <a:lnTo>
                  <a:pt x="492353" y="6564010"/>
                </a:lnTo>
                <a:lnTo>
                  <a:pt x="471625" y="6522912"/>
                </a:lnTo>
                <a:lnTo>
                  <a:pt x="451342" y="6481648"/>
                </a:lnTo>
                <a:lnTo>
                  <a:pt x="431506" y="6440222"/>
                </a:lnTo>
                <a:lnTo>
                  <a:pt x="412115" y="6398638"/>
                </a:lnTo>
                <a:lnTo>
                  <a:pt x="393169" y="6356899"/>
                </a:lnTo>
                <a:lnTo>
                  <a:pt x="374670" y="6315009"/>
                </a:lnTo>
                <a:lnTo>
                  <a:pt x="356616" y="6272971"/>
                </a:lnTo>
                <a:lnTo>
                  <a:pt x="339008" y="6230790"/>
                </a:lnTo>
                <a:lnTo>
                  <a:pt x="321846" y="6188468"/>
                </a:lnTo>
                <a:lnTo>
                  <a:pt x="305130" y="6146010"/>
                </a:lnTo>
                <a:lnTo>
                  <a:pt x="288859" y="6103419"/>
                </a:lnTo>
                <a:lnTo>
                  <a:pt x="273034" y="6060698"/>
                </a:lnTo>
                <a:lnTo>
                  <a:pt x="257655" y="6017851"/>
                </a:lnTo>
                <a:lnTo>
                  <a:pt x="242722" y="5974882"/>
                </a:lnTo>
                <a:lnTo>
                  <a:pt x="228234" y="5931794"/>
                </a:lnTo>
                <a:lnTo>
                  <a:pt x="214192" y="5888592"/>
                </a:lnTo>
                <a:lnTo>
                  <a:pt x="200596" y="5845277"/>
                </a:lnTo>
                <a:lnTo>
                  <a:pt x="187446" y="5801855"/>
                </a:lnTo>
                <a:lnTo>
                  <a:pt x="174742" y="5758328"/>
                </a:lnTo>
                <a:lnTo>
                  <a:pt x="162483" y="5714701"/>
                </a:lnTo>
                <a:lnTo>
                  <a:pt x="150670" y="5670977"/>
                </a:lnTo>
                <a:lnTo>
                  <a:pt x="139303" y="5627159"/>
                </a:lnTo>
                <a:lnTo>
                  <a:pt x="128381" y="5583251"/>
                </a:lnTo>
                <a:lnTo>
                  <a:pt x="117906" y="5539257"/>
                </a:lnTo>
                <a:lnTo>
                  <a:pt x="107876" y="5495180"/>
                </a:lnTo>
                <a:lnTo>
                  <a:pt x="98292" y="5451024"/>
                </a:lnTo>
                <a:lnTo>
                  <a:pt x="89154" y="5406792"/>
                </a:lnTo>
                <a:lnTo>
                  <a:pt x="80461" y="5362489"/>
                </a:lnTo>
                <a:lnTo>
                  <a:pt x="72214" y="5318117"/>
                </a:lnTo>
                <a:lnTo>
                  <a:pt x="64413" y="5273680"/>
                </a:lnTo>
                <a:lnTo>
                  <a:pt x="57058" y="5229183"/>
                </a:lnTo>
                <a:lnTo>
                  <a:pt x="50149" y="5184627"/>
                </a:lnTo>
                <a:lnTo>
                  <a:pt x="43685" y="5140018"/>
                </a:lnTo>
                <a:lnTo>
                  <a:pt x="37667" y="5095358"/>
                </a:lnTo>
                <a:lnTo>
                  <a:pt x="32095" y="5050652"/>
                </a:lnTo>
                <a:lnTo>
                  <a:pt x="26969" y="5005903"/>
                </a:lnTo>
                <a:lnTo>
                  <a:pt x="22288" y="4961113"/>
                </a:lnTo>
                <a:lnTo>
                  <a:pt x="18053" y="4916288"/>
                </a:lnTo>
                <a:lnTo>
                  <a:pt x="14264" y="4871431"/>
                </a:lnTo>
                <a:lnTo>
                  <a:pt x="10921" y="4826545"/>
                </a:lnTo>
                <a:lnTo>
                  <a:pt x="8023" y="4781633"/>
                </a:lnTo>
                <a:lnTo>
                  <a:pt x="5572" y="4736700"/>
                </a:lnTo>
                <a:lnTo>
                  <a:pt x="3566" y="4691749"/>
                </a:lnTo>
                <a:lnTo>
                  <a:pt x="2005" y="4646784"/>
                </a:lnTo>
                <a:lnTo>
                  <a:pt x="891" y="4601808"/>
                </a:lnTo>
                <a:lnTo>
                  <a:pt x="222" y="4556825"/>
                </a:lnTo>
                <a:lnTo>
                  <a:pt x="0" y="4511838"/>
                </a:lnTo>
                <a:lnTo>
                  <a:pt x="222" y="4466851"/>
                </a:lnTo>
                <a:lnTo>
                  <a:pt x="891" y="4421867"/>
                </a:lnTo>
                <a:lnTo>
                  <a:pt x="2005" y="4376891"/>
                </a:lnTo>
                <a:lnTo>
                  <a:pt x="3566" y="4331926"/>
                </a:lnTo>
                <a:lnTo>
                  <a:pt x="5572" y="4286975"/>
                </a:lnTo>
                <a:lnTo>
                  <a:pt x="8023" y="4242042"/>
                </a:lnTo>
                <a:lnTo>
                  <a:pt x="10921" y="4197130"/>
                </a:lnTo>
                <a:lnTo>
                  <a:pt x="14264" y="4152244"/>
                </a:lnTo>
                <a:lnTo>
                  <a:pt x="18053" y="4107387"/>
                </a:lnTo>
                <a:lnTo>
                  <a:pt x="22288" y="4062562"/>
                </a:lnTo>
                <a:lnTo>
                  <a:pt x="26969" y="4017773"/>
                </a:lnTo>
                <a:lnTo>
                  <a:pt x="32095" y="3973023"/>
                </a:lnTo>
                <a:lnTo>
                  <a:pt x="37667" y="3928317"/>
                </a:lnTo>
                <a:lnTo>
                  <a:pt x="43685" y="3883657"/>
                </a:lnTo>
                <a:lnTo>
                  <a:pt x="50149" y="3839048"/>
                </a:lnTo>
                <a:lnTo>
                  <a:pt x="57058" y="3794493"/>
                </a:lnTo>
                <a:lnTo>
                  <a:pt x="64413" y="3749995"/>
                </a:lnTo>
                <a:lnTo>
                  <a:pt x="72214" y="3705558"/>
                </a:lnTo>
                <a:lnTo>
                  <a:pt x="80461" y="3661186"/>
                </a:lnTo>
                <a:lnTo>
                  <a:pt x="89154" y="3616883"/>
                </a:lnTo>
                <a:lnTo>
                  <a:pt x="98292" y="3572651"/>
                </a:lnTo>
                <a:lnTo>
                  <a:pt x="107876" y="3528495"/>
                </a:lnTo>
                <a:lnTo>
                  <a:pt x="117906" y="3484418"/>
                </a:lnTo>
                <a:lnTo>
                  <a:pt x="128381" y="3440424"/>
                </a:lnTo>
                <a:lnTo>
                  <a:pt x="139303" y="3396516"/>
                </a:lnTo>
                <a:lnTo>
                  <a:pt x="150670" y="3352698"/>
                </a:lnTo>
                <a:lnTo>
                  <a:pt x="162483" y="3308974"/>
                </a:lnTo>
                <a:lnTo>
                  <a:pt x="174742" y="3265347"/>
                </a:lnTo>
                <a:lnTo>
                  <a:pt x="187446" y="3221820"/>
                </a:lnTo>
                <a:lnTo>
                  <a:pt x="200596" y="3178398"/>
                </a:lnTo>
                <a:lnTo>
                  <a:pt x="214192" y="3135084"/>
                </a:lnTo>
                <a:lnTo>
                  <a:pt x="228234" y="3091881"/>
                </a:lnTo>
                <a:lnTo>
                  <a:pt x="242722" y="3048793"/>
                </a:lnTo>
                <a:lnTo>
                  <a:pt x="257655" y="3005824"/>
                </a:lnTo>
                <a:lnTo>
                  <a:pt x="273034" y="2962977"/>
                </a:lnTo>
                <a:lnTo>
                  <a:pt x="288859" y="2920256"/>
                </a:lnTo>
                <a:lnTo>
                  <a:pt x="305130" y="2877665"/>
                </a:lnTo>
                <a:lnTo>
                  <a:pt x="321846" y="2835207"/>
                </a:lnTo>
                <a:lnTo>
                  <a:pt x="339008" y="2792885"/>
                </a:lnTo>
                <a:lnTo>
                  <a:pt x="356616" y="2750704"/>
                </a:lnTo>
                <a:lnTo>
                  <a:pt x="374670" y="2708666"/>
                </a:lnTo>
                <a:lnTo>
                  <a:pt x="393169" y="2666776"/>
                </a:lnTo>
                <a:lnTo>
                  <a:pt x="412115" y="2625038"/>
                </a:lnTo>
                <a:lnTo>
                  <a:pt x="431506" y="2583453"/>
                </a:lnTo>
                <a:lnTo>
                  <a:pt x="451342" y="2542027"/>
                </a:lnTo>
                <a:lnTo>
                  <a:pt x="471625" y="2500763"/>
                </a:lnTo>
                <a:lnTo>
                  <a:pt x="492353" y="2459665"/>
                </a:lnTo>
                <a:lnTo>
                  <a:pt x="513527" y="2418735"/>
                </a:lnTo>
                <a:lnTo>
                  <a:pt x="535147" y="2377978"/>
                </a:lnTo>
                <a:lnTo>
                  <a:pt x="557213" y="2337398"/>
                </a:lnTo>
                <a:lnTo>
                  <a:pt x="579724" y="2296997"/>
                </a:lnTo>
                <a:lnTo>
                  <a:pt x="602682" y="2256779"/>
                </a:lnTo>
                <a:lnTo>
                  <a:pt x="626085" y="2216749"/>
                </a:lnTo>
                <a:lnTo>
                  <a:pt x="649933" y="2176909"/>
                </a:lnTo>
                <a:lnTo>
                  <a:pt x="674228" y="2137264"/>
                </a:lnTo>
                <a:lnTo>
                  <a:pt x="698968" y="2097816"/>
                </a:lnTo>
                <a:lnTo>
                  <a:pt x="724154" y="2058570"/>
                </a:lnTo>
                <a:lnTo>
                  <a:pt x="749786" y="2019529"/>
                </a:lnTo>
                <a:lnTo>
                  <a:pt x="775864" y="1980696"/>
                </a:lnTo>
                <a:lnTo>
                  <a:pt x="802387" y="1942076"/>
                </a:lnTo>
                <a:lnTo>
                  <a:pt x="829356" y="1903672"/>
                </a:lnTo>
                <a:lnTo>
                  <a:pt x="856771" y="1865487"/>
                </a:lnTo>
                <a:lnTo>
                  <a:pt x="884632" y="1827525"/>
                </a:lnTo>
                <a:lnTo>
                  <a:pt x="912938" y="1789789"/>
                </a:lnTo>
                <a:lnTo>
                  <a:pt x="941690" y="1752284"/>
                </a:lnTo>
                <a:lnTo>
                  <a:pt x="970888" y="1715012"/>
                </a:lnTo>
                <a:lnTo>
                  <a:pt x="1000532" y="1677978"/>
                </a:lnTo>
                <a:lnTo>
                  <a:pt x="1030622" y="1641185"/>
                </a:lnTo>
                <a:lnTo>
                  <a:pt x="1061157" y="1604637"/>
                </a:lnTo>
                <a:lnTo>
                  <a:pt x="1092138" y="1568336"/>
                </a:lnTo>
                <a:lnTo>
                  <a:pt x="1123565" y="1532288"/>
                </a:lnTo>
                <a:lnTo>
                  <a:pt x="1155437" y="1496495"/>
                </a:lnTo>
                <a:lnTo>
                  <a:pt x="1187756" y="1460961"/>
                </a:lnTo>
                <a:lnTo>
                  <a:pt x="1220520" y="1425689"/>
                </a:lnTo>
                <a:lnTo>
                  <a:pt x="1253730" y="1390684"/>
                </a:lnTo>
                <a:lnTo>
                  <a:pt x="1287386" y="1355948"/>
                </a:lnTo>
                <a:lnTo>
                  <a:pt x="1321487" y="1321486"/>
                </a:lnTo>
                <a:lnTo>
                  <a:pt x="1355949" y="1287385"/>
                </a:lnTo>
                <a:lnTo>
                  <a:pt x="1390685" y="1253729"/>
                </a:lnTo>
                <a:lnTo>
                  <a:pt x="1425690" y="1220519"/>
                </a:lnTo>
                <a:lnTo>
                  <a:pt x="1460962" y="1187755"/>
                </a:lnTo>
                <a:lnTo>
                  <a:pt x="1496496" y="1155437"/>
                </a:lnTo>
                <a:lnTo>
                  <a:pt x="1532289" y="1123564"/>
                </a:lnTo>
                <a:lnTo>
                  <a:pt x="1568337" y="1092137"/>
                </a:lnTo>
                <a:lnTo>
                  <a:pt x="1604638" y="1061156"/>
                </a:lnTo>
                <a:lnTo>
                  <a:pt x="1641186" y="1030621"/>
                </a:lnTo>
                <a:lnTo>
                  <a:pt x="1677979" y="1000531"/>
                </a:lnTo>
                <a:lnTo>
                  <a:pt x="1715013" y="970888"/>
                </a:lnTo>
                <a:lnTo>
                  <a:pt x="1752285" y="941690"/>
                </a:lnTo>
                <a:lnTo>
                  <a:pt x="1789790" y="912937"/>
                </a:lnTo>
                <a:lnTo>
                  <a:pt x="1827526" y="884631"/>
                </a:lnTo>
                <a:lnTo>
                  <a:pt x="1865488" y="856770"/>
                </a:lnTo>
                <a:lnTo>
                  <a:pt x="1903673" y="829355"/>
                </a:lnTo>
                <a:lnTo>
                  <a:pt x="1942077" y="802386"/>
                </a:lnTo>
                <a:lnTo>
                  <a:pt x="1980697" y="775863"/>
                </a:lnTo>
                <a:lnTo>
                  <a:pt x="2019530" y="749785"/>
                </a:lnTo>
                <a:lnTo>
                  <a:pt x="2058571" y="724154"/>
                </a:lnTo>
                <a:lnTo>
                  <a:pt x="2097817" y="698968"/>
                </a:lnTo>
                <a:lnTo>
                  <a:pt x="2137265" y="674227"/>
                </a:lnTo>
                <a:lnTo>
                  <a:pt x="2176910" y="649933"/>
                </a:lnTo>
                <a:lnTo>
                  <a:pt x="2216750" y="626084"/>
                </a:lnTo>
                <a:lnTo>
                  <a:pt x="2256781" y="602681"/>
                </a:lnTo>
                <a:lnTo>
                  <a:pt x="2296998" y="579724"/>
                </a:lnTo>
                <a:lnTo>
                  <a:pt x="2337399" y="557213"/>
                </a:lnTo>
                <a:lnTo>
                  <a:pt x="2377979" y="535147"/>
                </a:lnTo>
                <a:lnTo>
                  <a:pt x="2418736" y="513527"/>
                </a:lnTo>
                <a:lnTo>
                  <a:pt x="2459666" y="492353"/>
                </a:lnTo>
                <a:lnTo>
                  <a:pt x="2500765" y="471625"/>
                </a:lnTo>
                <a:lnTo>
                  <a:pt x="2542029" y="451342"/>
                </a:lnTo>
                <a:lnTo>
                  <a:pt x="2583455" y="431505"/>
                </a:lnTo>
                <a:lnTo>
                  <a:pt x="2625039" y="412114"/>
                </a:lnTo>
                <a:lnTo>
                  <a:pt x="2666778" y="393169"/>
                </a:lnTo>
                <a:lnTo>
                  <a:pt x="2708668" y="374670"/>
                </a:lnTo>
                <a:lnTo>
                  <a:pt x="2750705" y="356616"/>
                </a:lnTo>
                <a:lnTo>
                  <a:pt x="2792886" y="339008"/>
                </a:lnTo>
                <a:lnTo>
                  <a:pt x="2835208" y="321846"/>
                </a:lnTo>
                <a:lnTo>
                  <a:pt x="2877666" y="305129"/>
                </a:lnTo>
                <a:lnTo>
                  <a:pt x="2920258" y="288859"/>
                </a:lnTo>
                <a:lnTo>
                  <a:pt x="2962979" y="273034"/>
                </a:lnTo>
                <a:lnTo>
                  <a:pt x="3005825" y="257655"/>
                </a:lnTo>
                <a:lnTo>
                  <a:pt x="3048794" y="242722"/>
                </a:lnTo>
                <a:lnTo>
                  <a:pt x="3091882" y="228234"/>
                </a:lnTo>
                <a:lnTo>
                  <a:pt x="3135085" y="214192"/>
                </a:lnTo>
                <a:lnTo>
                  <a:pt x="3178399" y="200596"/>
                </a:lnTo>
                <a:lnTo>
                  <a:pt x="3221822" y="187446"/>
                </a:lnTo>
                <a:lnTo>
                  <a:pt x="3265348" y="174742"/>
                </a:lnTo>
                <a:lnTo>
                  <a:pt x="3308975" y="162483"/>
                </a:lnTo>
                <a:lnTo>
                  <a:pt x="3352700" y="150670"/>
                </a:lnTo>
                <a:lnTo>
                  <a:pt x="3396518" y="139303"/>
                </a:lnTo>
                <a:lnTo>
                  <a:pt x="3440426" y="128381"/>
                </a:lnTo>
                <a:lnTo>
                  <a:pt x="3484420" y="117906"/>
                </a:lnTo>
                <a:lnTo>
                  <a:pt x="3528497" y="107876"/>
                </a:lnTo>
                <a:lnTo>
                  <a:pt x="3572653" y="98292"/>
                </a:lnTo>
                <a:lnTo>
                  <a:pt x="3616884" y="89154"/>
                </a:lnTo>
                <a:lnTo>
                  <a:pt x="3661188" y="80461"/>
                </a:lnTo>
                <a:lnTo>
                  <a:pt x="3705560" y="72214"/>
                </a:lnTo>
                <a:lnTo>
                  <a:pt x="3749996" y="64413"/>
                </a:lnTo>
                <a:lnTo>
                  <a:pt x="3794494" y="57058"/>
                </a:lnTo>
                <a:lnTo>
                  <a:pt x="3839050" y="50149"/>
                </a:lnTo>
                <a:lnTo>
                  <a:pt x="3883659" y="43685"/>
                </a:lnTo>
                <a:lnTo>
                  <a:pt x="3928318" y="37667"/>
                </a:lnTo>
                <a:lnTo>
                  <a:pt x="3973025" y="32095"/>
                </a:lnTo>
                <a:lnTo>
                  <a:pt x="4017774" y="26969"/>
                </a:lnTo>
                <a:lnTo>
                  <a:pt x="4062564" y="22288"/>
                </a:lnTo>
                <a:lnTo>
                  <a:pt x="4107389" y="18053"/>
                </a:lnTo>
                <a:lnTo>
                  <a:pt x="4152246" y="14264"/>
                </a:lnTo>
                <a:lnTo>
                  <a:pt x="4197132" y="10921"/>
                </a:lnTo>
                <a:lnTo>
                  <a:pt x="4242044" y="8023"/>
                </a:lnTo>
                <a:lnTo>
                  <a:pt x="4286977" y="5572"/>
                </a:lnTo>
                <a:lnTo>
                  <a:pt x="4331928" y="3566"/>
                </a:lnTo>
                <a:lnTo>
                  <a:pt x="4376893" y="2005"/>
                </a:lnTo>
                <a:lnTo>
                  <a:pt x="4421869" y="891"/>
                </a:lnTo>
                <a:lnTo>
                  <a:pt x="4466853" y="222"/>
                </a:lnTo>
                <a:lnTo>
                  <a:pt x="4511840" y="0"/>
                </a:lnTo>
                <a:lnTo>
                  <a:pt x="4556827" y="222"/>
                </a:lnTo>
                <a:lnTo>
                  <a:pt x="4601810" y="891"/>
                </a:lnTo>
                <a:lnTo>
                  <a:pt x="4646786" y="2005"/>
                </a:lnTo>
                <a:lnTo>
                  <a:pt x="4691751" y="3566"/>
                </a:lnTo>
                <a:lnTo>
                  <a:pt x="4736702" y="5572"/>
                </a:lnTo>
                <a:lnTo>
                  <a:pt x="4781635" y="8023"/>
                </a:lnTo>
                <a:lnTo>
                  <a:pt x="4826547" y="10921"/>
                </a:lnTo>
                <a:lnTo>
                  <a:pt x="4871433" y="14264"/>
                </a:lnTo>
                <a:lnTo>
                  <a:pt x="4916291" y="18053"/>
                </a:lnTo>
                <a:lnTo>
                  <a:pt x="4961116" y="22288"/>
                </a:lnTo>
                <a:lnTo>
                  <a:pt x="5005905" y="26969"/>
                </a:lnTo>
                <a:lnTo>
                  <a:pt x="5050654" y="32095"/>
                </a:lnTo>
                <a:lnTo>
                  <a:pt x="5095361" y="37667"/>
                </a:lnTo>
                <a:lnTo>
                  <a:pt x="5140020" y="43685"/>
                </a:lnTo>
                <a:lnTo>
                  <a:pt x="5184630" y="50149"/>
                </a:lnTo>
                <a:lnTo>
                  <a:pt x="5229185" y="57058"/>
                </a:lnTo>
                <a:lnTo>
                  <a:pt x="5273683" y="64413"/>
                </a:lnTo>
                <a:lnTo>
                  <a:pt x="5318119" y="72214"/>
                </a:lnTo>
                <a:lnTo>
                  <a:pt x="5362491" y="80461"/>
                </a:lnTo>
                <a:lnTo>
                  <a:pt x="5406795" y="89154"/>
                </a:lnTo>
                <a:lnTo>
                  <a:pt x="5451026" y="98292"/>
                </a:lnTo>
                <a:lnTo>
                  <a:pt x="5495182" y="107876"/>
                </a:lnTo>
                <a:lnTo>
                  <a:pt x="5539259" y="117906"/>
                </a:lnTo>
                <a:lnTo>
                  <a:pt x="5583253" y="128381"/>
                </a:lnTo>
                <a:lnTo>
                  <a:pt x="5627161" y="139303"/>
                </a:lnTo>
                <a:lnTo>
                  <a:pt x="5670979" y="150670"/>
                </a:lnTo>
                <a:lnTo>
                  <a:pt x="5714704" y="162483"/>
                </a:lnTo>
                <a:lnTo>
                  <a:pt x="5758331" y="174742"/>
                </a:lnTo>
                <a:lnTo>
                  <a:pt x="5801858" y="187446"/>
                </a:lnTo>
                <a:lnTo>
                  <a:pt x="5845280" y="200596"/>
                </a:lnTo>
                <a:lnTo>
                  <a:pt x="5888594" y="214192"/>
                </a:lnTo>
                <a:lnTo>
                  <a:pt x="5931797" y="228234"/>
                </a:lnTo>
                <a:lnTo>
                  <a:pt x="5974885" y="242722"/>
                </a:lnTo>
                <a:lnTo>
                  <a:pt x="6017854" y="257655"/>
                </a:lnTo>
                <a:lnTo>
                  <a:pt x="6060701" y="273034"/>
                </a:lnTo>
                <a:lnTo>
                  <a:pt x="6103422" y="288859"/>
                </a:lnTo>
                <a:lnTo>
                  <a:pt x="6146013" y="305129"/>
                </a:lnTo>
                <a:lnTo>
                  <a:pt x="6188471" y="321846"/>
                </a:lnTo>
                <a:lnTo>
                  <a:pt x="6230793" y="339008"/>
                </a:lnTo>
                <a:lnTo>
                  <a:pt x="6272974" y="356616"/>
                </a:lnTo>
                <a:lnTo>
                  <a:pt x="6315012" y="374670"/>
                </a:lnTo>
                <a:lnTo>
                  <a:pt x="6356901" y="393169"/>
                </a:lnTo>
                <a:lnTo>
                  <a:pt x="6398640" y="412114"/>
                </a:lnTo>
                <a:lnTo>
                  <a:pt x="6440225" y="431505"/>
                </a:lnTo>
                <a:lnTo>
                  <a:pt x="6481651" y="451342"/>
                </a:lnTo>
                <a:lnTo>
                  <a:pt x="6522915" y="471625"/>
                </a:lnTo>
                <a:lnTo>
                  <a:pt x="6564013" y="492353"/>
                </a:lnTo>
                <a:lnTo>
                  <a:pt x="6604943" y="513527"/>
                </a:lnTo>
                <a:lnTo>
                  <a:pt x="6645700" y="535147"/>
                </a:lnTo>
                <a:lnTo>
                  <a:pt x="6686280" y="557213"/>
                </a:lnTo>
                <a:lnTo>
                  <a:pt x="6726681" y="579724"/>
                </a:lnTo>
                <a:lnTo>
                  <a:pt x="6766899" y="602681"/>
                </a:lnTo>
                <a:lnTo>
                  <a:pt x="6806929" y="626084"/>
                </a:lnTo>
                <a:lnTo>
                  <a:pt x="6846769" y="649933"/>
                </a:lnTo>
                <a:lnTo>
                  <a:pt x="6886414" y="674227"/>
                </a:lnTo>
                <a:lnTo>
                  <a:pt x="6925862" y="698968"/>
                </a:lnTo>
                <a:lnTo>
                  <a:pt x="6965108" y="724154"/>
                </a:lnTo>
                <a:lnTo>
                  <a:pt x="7004149" y="749785"/>
                </a:lnTo>
                <a:lnTo>
                  <a:pt x="7042982" y="775863"/>
                </a:lnTo>
                <a:lnTo>
                  <a:pt x="7081602" y="802386"/>
                </a:lnTo>
                <a:lnTo>
                  <a:pt x="7120006" y="829355"/>
                </a:lnTo>
                <a:lnTo>
                  <a:pt x="7158192" y="856770"/>
                </a:lnTo>
                <a:lnTo>
                  <a:pt x="7196154" y="884631"/>
                </a:lnTo>
                <a:lnTo>
                  <a:pt x="7233889" y="912937"/>
                </a:lnTo>
                <a:lnTo>
                  <a:pt x="7271394" y="941690"/>
                </a:lnTo>
                <a:lnTo>
                  <a:pt x="7308666" y="970888"/>
                </a:lnTo>
                <a:lnTo>
                  <a:pt x="7345700" y="1000531"/>
                </a:lnTo>
                <a:lnTo>
                  <a:pt x="7382493" y="1030621"/>
                </a:lnTo>
                <a:lnTo>
                  <a:pt x="7419041" y="1061156"/>
                </a:lnTo>
                <a:lnTo>
                  <a:pt x="7455342" y="1092137"/>
                </a:lnTo>
                <a:lnTo>
                  <a:pt x="7491390" y="1123564"/>
                </a:lnTo>
                <a:lnTo>
                  <a:pt x="7527183" y="1155437"/>
                </a:lnTo>
                <a:lnTo>
                  <a:pt x="7562717" y="1187755"/>
                </a:lnTo>
                <a:lnTo>
                  <a:pt x="7597989" y="1220519"/>
                </a:lnTo>
                <a:lnTo>
                  <a:pt x="7632994" y="1253729"/>
                </a:lnTo>
                <a:lnTo>
                  <a:pt x="7667730" y="1287385"/>
                </a:lnTo>
                <a:lnTo>
                  <a:pt x="7702192" y="1321486"/>
                </a:lnTo>
                <a:close/>
              </a:path>
            </a:pathLst>
          </a:custGeom>
          <a:ln w="20941">
            <a:solidFill>
              <a:srgbClr val="001847"/>
            </a:solidFill>
            <a:prstDash val="lg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682328" y="0"/>
            <a:ext cx="2463431" cy="6857615"/>
          </a:xfrm>
          <a:custGeom>
            <a:avLst/>
            <a:gdLst/>
            <a:ahLst/>
            <a:cxnLst/>
            <a:rect l="l" t="t" r="r" b="b"/>
            <a:pathLst>
              <a:path w="4062094" h="11308715">
                <a:moveTo>
                  <a:pt x="3393408" y="0"/>
                </a:moveTo>
                <a:lnTo>
                  <a:pt x="3412815" y="49259"/>
                </a:lnTo>
                <a:lnTo>
                  <a:pt x="3430652" y="95283"/>
                </a:lnTo>
                <a:lnTo>
                  <a:pt x="3448257" y="141423"/>
                </a:lnTo>
                <a:lnTo>
                  <a:pt x="3465628" y="187676"/>
                </a:lnTo>
                <a:lnTo>
                  <a:pt x="3482766" y="234044"/>
                </a:lnTo>
                <a:lnTo>
                  <a:pt x="3499670" y="280524"/>
                </a:lnTo>
                <a:lnTo>
                  <a:pt x="3516339" y="327117"/>
                </a:lnTo>
                <a:lnTo>
                  <a:pt x="3532773" y="373822"/>
                </a:lnTo>
                <a:lnTo>
                  <a:pt x="3548969" y="420637"/>
                </a:lnTo>
                <a:lnTo>
                  <a:pt x="3564929" y="467562"/>
                </a:lnTo>
                <a:lnTo>
                  <a:pt x="3580651" y="514597"/>
                </a:lnTo>
                <a:lnTo>
                  <a:pt x="3596134" y="561741"/>
                </a:lnTo>
                <a:lnTo>
                  <a:pt x="3611378" y="608992"/>
                </a:lnTo>
                <a:lnTo>
                  <a:pt x="3626382" y="656351"/>
                </a:lnTo>
                <a:lnTo>
                  <a:pt x="3641146" y="703817"/>
                </a:lnTo>
                <a:lnTo>
                  <a:pt x="3655667" y="751388"/>
                </a:lnTo>
                <a:lnTo>
                  <a:pt x="3669947" y="799065"/>
                </a:lnTo>
                <a:lnTo>
                  <a:pt x="3683984" y="846845"/>
                </a:lnTo>
                <a:lnTo>
                  <a:pt x="3697777" y="894730"/>
                </a:lnTo>
                <a:lnTo>
                  <a:pt x="3711326" y="942717"/>
                </a:lnTo>
                <a:lnTo>
                  <a:pt x="3724630" y="990807"/>
                </a:lnTo>
                <a:lnTo>
                  <a:pt x="3737688" y="1038999"/>
                </a:lnTo>
                <a:lnTo>
                  <a:pt x="3750500" y="1087291"/>
                </a:lnTo>
                <a:lnTo>
                  <a:pt x="3763065" y="1135683"/>
                </a:lnTo>
                <a:lnTo>
                  <a:pt x="3775382" y="1184175"/>
                </a:lnTo>
                <a:lnTo>
                  <a:pt x="3787450" y="1232765"/>
                </a:lnTo>
                <a:lnTo>
                  <a:pt x="3799269" y="1281454"/>
                </a:lnTo>
                <a:lnTo>
                  <a:pt x="3810838" y="1330239"/>
                </a:lnTo>
                <a:lnTo>
                  <a:pt x="3822156" y="1379122"/>
                </a:lnTo>
                <a:lnTo>
                  <a:pt x="3833223" y="1428100"/>
                </a:lnTo>
                <a:lnTo>
                  <a:pt x="3844037" y="1477173"/>
                </a:lnTo>
                <a:lnTo>
                  <a:pt x="3854599" y="1526340"/>
                </a:lnTo>
                <a:lnTo>
                  <a:pt x="3864907" y="1575602"/>
                </a:lnTo>
                <a:lnTo>
                  <a:pt x="3874961" y="1624956"/>
                </a:lnTo>
                <a:lnTo>
                  <a:pt x="3884759" y="1674402"/>
                </a:lnTo>
                <a:lnTo>
                  <a:pt x="3894302" y="1723940"/>
                </a:lnTo>
                <a:lnTo>
                  <a:pt x="3903589" y="1773569"/>
                </a:lnTo>
                <a:lnTo>
                  <a:pt x="3912618" y="1823288"/>
                </a:lnTo>
                <a:lnTo>
                  <a:pt x="3921389" y="1873096"/>
                </a:lnTo>
                <a:lnTo>
                  <a:pt x="3929902" y="1922993"/>
                </a:lnTo>
                <a:lnTo>
                  <a:pt x="3938156" y="1972978"/>
                </a:lnTo>
                <a:lnTo>
                  <a:pt x="3946149" y="2023050"/>
                </a:lnTo>
                <a:lnTo>
                  <a:pt x="3953882" y="2073209"/>
                </a:lnTo>
                <a:lnTo>
                  <a:pt x="3961353" y="2123453"/>
                </a:lnTo>
                <a:lnTo>
                  <a:pt x="3968562" y="2173783"/>
                </a:lnTo>
                <a:lnTo>
                  <a:pt x="3975508" y="2224197"/>
                </a:lnTo>
                <a:lnTo>
                  <a:pt x="3982190" y="2274694"/>
                </a:lnTo>
                <a:lnTo>
                  <a:pt x="3988608" y="2325275"/>
                </a:lnTo>
                <a:lnTo>
                  <a:pt x="3994761" y="2375937"/>
                </a:lnTo>
                <a:lnTo>
                  <a:pt x="4000649" y="2426682"/>
                </a:lnTo>
                <a:lnTo>
                  <a:pt x="4006270" y="2477507"/>
                </a:lnTo>
                <a:lnTo>
                  <a:pt x="4011623" y="2528412"/>
                </a:lnTo>
                <a:lnTo>
                  <a:pt x="4016709" y="2579396"/>
                </a:lnTo>
                <a:lnTo>
                  <a:pt x="4021526" y="2630459"/>
                </a:lnTo>
                <a:lnTo>
                  <a:pt x="4026074" y="2681600"/>
                </a:lnTo>
                <a:lnTo>
                  <a:pt x="4030351" y="2732819"/>
                </a:lnTo>
                <a:lnTo>
                  <a:pt x="4034358" y="2784113"/>
                </a:lnTo>
                <a:lnTo>
                  <a:pt x="4038093" y="2835484"/>
                </a:lnTo>
                <a:lnTo>
                  <a:pt x="4041556" y="2886930"/>
                </a:lnTo>
                <a:lnTo>
                  <a:pt x="4044747" y="2938449"/>
                </a:lnTo>
                <a:lnTo>
                  <a:pt x="4047663" y="2990043"/>
                </a:lnTo>
                <a:lnTo>
                  <a:pt x="4050305" y="3041709"/>
                </a:lnTo>
                <a:lnTo>
                  <a:pt x="4052672" y="3093448"/>
                </a:lnTo>
                <a:lnTo>
                  <a:pt x="4054764" y="3145258"/>
                </a:lnTo>
                <a:lnTo>
                  <a:pt x="4056578" y="3197139"/>
                </a:lnTo>
                <a:lnTo>
                  <a:pt x="4058116" y="3249090"/>
                </a:lnTo>
                <a:lnTo>
                  <a:pt x="4059375" y="3301110"/>
                </a:lnTo>
                <a:lnTo>
                  <a:pt x="4060356" y="3353199"/>
                </a:lnTo>
                <a:lnTo>
                  <a:pt x="4061058" y="3405356"/>
                </a:lnTo>
                <a:lnTo>
                  <a:pt x="4061479" y="3457580"/>
                </a:lnTo>
                <a:lnTo>
                  <a:pt x="4061620" y="3509871"/>
                </a:lnTo>
                <a:lnTo>
                  <a:pt x="4061301" y="3588630"/>
                </a:lnTo>
                <a:lnTo>
                  <a:pt x="4060345" y="3667237"/>
                </a:lnTo>
                <a:lnTo>
                  <a:pt x="4058755" y="3745690"/>
                </a:lnTo>
                <a:lnTo>
                  <a:pt x="4056533" y="3823987"/>
                </a:lnTo>
                <a:lnTo>
                  <a:pt x="4053683" y="3902124"/>
                </a:lnTo>
                <a:lnTo>
                  <a:pt x="4050205" y="3980100"/>
                </a:lnTo>
                <a:lnTo>
                  <a:pt x="4046103" y="4057912"/>
                </a:lnTo>
                <a:lnTo>
                  <a:pt x="4041379" y="4135557"/>
                </a:lnTo>
                <a:lnTo>
                  <a:pt x="4036035" y="4213034"/>
                </a:lnTo>
                <a:lnTo>
                  <a:pt x="4030074" y="4290339"/>
                </a:lnTo>
                <a:lnTo>
                  <a:pt x="4023499" y="4367471"/>
                </a:lnTo>
                <a:lnTo>
                  <a:pt x="4016312" y="4444426"/>
                </a:lnTo>
                <a:lnTo>
                  <a:pt x="4008515" y="4521203"/>
                </a:lnTo>
                <a:lnTo>
                  <a:pt x="4000111" y="4597799"/>
                </a:lnTo>
                <a:lnTo>
                  <a:pt x="3991101" y="4674211"/>
                </a:lnTo>
                <a:lnTo>
                  <a:pt x="3981490" y="4750437"/>
                </a:lnTo>
                <a:lnTo>
                  <a:pt x="3971279" y="4826475"/>
                </a:lnTo>
                <a:lnTo>
                  <a:pt x="3960470" y="4902322"/>
                </a:lnTo>
                <a:lnTo>
                  <a:pt x="3949066" y="4977975"/>
                </a:lnTo>
                <a:lnTo>
                  <a:pt x="3937070" y="5053433"/>
                </a:lnTo>
                <a:lnTo>
                  <a:pt x="3924484" y="5128692"/>
                </a:lnTo>
                <a:lnTo>
                  <a:pt x="3911310" y="5203751"/>
                </a:lnTo>
                <a:lnTo>
                  <a:pt x="3897551" y="5278606"/>
                </a:lnTo>
                <a:lnTo>
                  <a:pt x="3883209" y="5353256"/>
                </a:lnTo>
                <a:lnTo>
                  <a:pt x="3868286" y="5427698"/>
                </a:lnTo>
                <a:lnTo>
                  <a:pt x="3852786" y="5501930"/>
                </a:lnTo>
                <a:lnTo>
                  <a:pt x="3836711" y="5575948"/>
                </a:lnTo>
                <a:lnTo>
                  <a:pt x="3820062" y="5649751"/>
                </a:lnTo>
                <a:lnTo>
                  <a:pt x="3802843" y="5723336"/>
                </a:lnTo>
                <a:lnTo>
                  <a:pt x="3785056" y="5796701"/>
                </a:lnTo>
                <a:lnTo>
                  <a:pt x="3766704" y="5869844"/>
                </a:lnTo>
                <a:lnTo>
                  <a:pt x="3747788" y="5942761"/>
                </a:lnTo>
                <a:lnTo>
                  <a:pt x="3728312" y="6015450"/>
                </a:lnTo>
                <a:lnTo>
                  <a:pt x="3708277" y="6087909"/>
                </a:lnTo>
                <a:lnTo>
                  <a:pt x="3687686" y="6160136"/>
                </a:lnTo>
                <a:lnTo>
                  <a:pt x="3666542" y="6232128"/>
                </a:lnTo>
                <a:lnTo>
                  <a:pt x="3644848" y="6303882"/>
                </a:lnTo>
                <a:lnTo>
                  <a:pt x="3622604" y="6375397"/>
                </a:lnTo>
                <a:lnTo>
                  <a:pt x="3599815" y="6446669"/>
                </a:lnTo>
                <a:lnTo>
                  <a:pt x="3576482" y="6517697"/>
                </a:lnTo>
                <a:lnTo>
                  <a:pt x="3552608" y="6588477"/>
                </a:lnTo>
                <a:lnTo>
                  <a:pt x="3528196" y="6659007"/>
                </a:lnTo>
                <a:lnTo>
                  <a:pt x="3503247" y="6729286"/>
                </a:lnTo>
                <a:lnTo>
                  <a:pt x="3477764" y="6799309"/>
                </a:lnTo>
                <a:lnTo>
                  <a:pt x="3451750" y="6869076"/>
                </a:lnTo>
                <a:lnTo>
                  <a:pt x="3425207" y="6938584"/>
                </a:lnTo>
                <a:lnTo>
                  <a:pt x="3398138" y="7007829"/>
                </a:lnTo>
                <a:lnTo>
                  <a:pt x="3370545" y="7076810"/>
                </a:lnTo>
                <a:lnTo>
                  <a:pt x="3342430" y="7145524"/>
                </a:lnTo>
                <a:lnTo>
                  <a:pt x="3313797" y="7213969"/>
                </a:lnTo>
                <a:lnTo>
                  <a:pt x="3284646" y="7282142"/>
                </a:lnTo>
                <a:lnTo>
                  <a:pt x="3254982" y="7350041"/>
                </a:lnTo>
                <a:lnTo>
                  <a:pt x="3224805" y="7417664"/>
                </a:lnTo>
                <a:lnTo>
                  <a:pt x="3194120" y="7485007"/>
                </a:lnTo>
                <a:lnTo>
                  <a:pt x="3162927" y="7552069"/>
                </a:lnTo>
                <a:lnTo>
                  <a:pt x="3131231" y="7618847"/>
                </a:lnTo>
                <a:lnTo>
                  <a:pt x="3099032" y="7685338"/>
                </a:lnTo>
                <a:lnTo>
                  <a:pt x="3066334" y="7751541"/>
                </a:lnTo>
                <a:lnTo>
                  <a:pt x="3033138" y="7817452"/>
                </a:lnTo>
                <a:lnTo>
                  <a:pt x="2999449" y="7883070"/>
                </a:lnTo>
                <a:lnTo>
                  <a:pt x="2965267" y="7948391"/>
                </a:lnTo>
                <a:lnTo>
                  <a:pt x="2930595" y="8013414"/>
                </a:lnTo>
                <a:lnTo>
                  <a:pt x="2895436" y="8078136"/>
                </a:lnTo>
                <a:lnTo>
                  <a:pt x="2859793" y="8142554"/>
                </a:lnTo>
                <a:lnTo>
                  <a:pt x="2823667" y="8206666"/>
                </a:lnTo>
                <a:lnTo>
                  <a:pt x="2787061" y="8270469"/>
                </a:lnTo>
                <a:lnTo>
                  <a:pt x="2749978" y="8333962"/>
                </a:lnTo>
                <a:lnTo>
                  <a:pt x="2712419" y="8397141"/>
                </a:lnTo>
                <a:lnTo>
                  <a:pt x="2674388" y="8460005"/>
                </a:lnTo>
                <a:lnTo>
                  <a:pt x="2635887" y="8522550"/>
                </a:lnTo>
                <a:lnTo>
                  <a:pt x="2596919" y="8584775"/>
                </a:lnTo>
                <a:lnTo>
                  <a:pt x="2557485" y="8646676"/>
                </a:lnTo>
                <a:lnTo>
                  <a:pt x="2517589" y="8708252"/>
                </a:lnTo>
                <a:lnTo>
                  <a:pt x="2477232" y="8769500"/>
                </a:lnTo>
                <a:lnTo>
                  <a:pt x="2436417" y="8830417"/>
                </a:lnTo>
                <a:lnTo>
                  <a:pt x="2395147" y="8891001"/>
                </a:lnTo>
                <a:lnTo>
                  <a:pt x="2353424" y="8951250"/>
                </a:lnTo>
                <a:lnTo>
                  <a:pt x="2311251" y="9011162"/>
                </a:lnTo>
                <a:lnTo>
                  <a:pt x="2268629" y="9070732"/>
                </a:lnTo>
                <a:lnTo>
                  <a:pt x="2225562" y="9129960"/>
                </a:lnTo>
                <a:lnTo>
                  <a:pt x="2182052" y="9188843"/>
                </a:lnTo>
                <a:lnTo>
                  <a:pt x="2138101" y="9247379"/>
                </a:lnTo>
                <a:lnTo>
                  <a:pt x="2093712" y="9305564"/>
                </a:lnTo>
                <a:lnTo>
                  <a:pt x="2048887" y="9363396"/>
                </a:lnTo>
                <a:lnTo>
                  <a:pt x="2003628" y="9420874"/>
                </a:lnTo>
                <a:lnTo>
                  <a:pt x="1957939" y="9477994"/>
                </a:lnTo>
                <a:lnTo>
                  <a:pt x="1911821" y="9534755"/>
                </a:lnTo>
                <a:lnTo>
                  <a:pt x="1865277" y="9591153"/>
                </a:lnTo>
                <a:lnTo>
                  <a:pt x="1818310" y="9647186"/>
                </a:lnTo>
                <a:lnTo>
                  <a:pt x="1770921" y="9702852"/>
                </a:lnTo>
                <a:lnTo>
                  <a:pt x="1723114" y="9758148"/>
                </a:lnTo>
                <a:lnTo>
                  <a:pt x="1674891" y="9813072"/>
                </a:lnTo>
                <a:lnTo>
                  <a:pt x="1626254" y="9867622"/>
                </a:lnTo>
                <a:lnTo>
                  <a:pt x="1577206" y="9921795"/>
                </a:lnTo>
                <a:lnTo>
                  <a:pt x="1527748" y="9975588"/>
                </a:lnTo>
                <a:lnTo>
                  <a:pt x="1477885" y="10028999"/>
                </a:lnTo>
                <a:lnTo>
                  <a:pt x="1427617" y="10082026"/>
                </a:lnTo>
                <a:lnTo>
                  <a:pt x="1376948" y="10134666"/>
                </a:lnTo>
                <a:lnTo>
                  <a:pt x="1325880" y="10186916"/>
                </a:lnTo>
                <a:lnTo>
                  <a:pt x="1274415" y="10238775"/>
                </a:lnTo>
                <a:lnTo>
                  <a:pt x="1222556" y="10290240"/>
                </a:lnTo>
                <a:lnTo>
                  <a:pt x="1170305" y="10341308"/>
                </a:lnTo>
                <a:lnTo>
                  <a:pt x="1117665" y="10391978"/>
                </a:lnTo>
                <a:lnTo>
                  <a:pt x="1064638" y="10442245"/>
                </a:lnTo>
                <a:lnTo>
                  <a:pt x="1011227" y="10492109"/>
                </a:lnTo>
                <a:lnTo>
                  <a:pt x="957434" y="10541566"/>
                </a:lnTo>
                <a:lnTo>
                  <a:pt x="903261" y="10590614"/>
                </a:lnTo>
                <a:lnTo>
                  <a:pt x="848712" y="10639252"/>
                </a:lnTo>
                <a:lnTo>
                  <a:pt x="793787" y="10687475"/>
                </a:lnTo>
                <a:lnTo>
                  <a:pt x="738491" y="10735282"/>
                </a:lnTo>
                <a:lnTo>
                  <a:pt x="682825" y="10782670"/>
                </a:lnTo>
                <a:lnTo>
                  <a:pt x="626792" y="10829638"/>
                </a:lnTo>
                <a:lnTo>
                  <a:pt x="570394" y="10876181"/>
                </a:lnTo>
                <a:lnTo>
                  <a:pt x="513633" y="10922299"/>
                </a:lnTo>
                <a:lnTo>
                  <a:pt x="456513" y="10967988"/>
                </a:lnTo>
                <a:lnTo>
                  <a:pt x="399035" y="11013247"/>
                </a:lnTo>
                <a:lnTo>
                  <a:pt x="341203" y="11058072"/>
                </a:lnTo>
                <a:lnTo>
                  <a:pt x="283018" y="11102461"/>
                </a:lnTo>
                <a:lnTo>
                  <a:pt x="224482" y="11146412"/>
                </a:lnTo>
                <a:lnTo>
                  <a:pt x="165599" y="11189922"/>
                </a:lnTo>
                <a:lnTo>
                  <a:pt x="106371" y="11232989"/>
                </a:lnTo>
                <a:lnTo>
                  <a:pt x="46800" y="11275611"/>
                </a:lnTo>
                <a:lnTo>
                  <a:pt x="0" y="11308556"/>
                </a:lnTo>
              </a:path>
            </a:pathLst>
          </a:custGeom>
          <a:ln w="20941">
            <a:solidFill>
              <a:srgbClr val="00184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0" y="6810139"/>
            <a:ext cx="66621" cy="47748"/>
          </a:xfrm>
          <a:custGeom>
            <a:avLst/>
            <a:gdLst/>
            <a:ahLst/>
            <a:cxnLst/>
            <a:rect l="l" t="t" r="r" b="b"/>
            <a:pathLst>
              <a:path w="109855" h="78740">
                <a:moveTo>
                  <a:pt x="109857" y="78133"/>
                </a:moveTo>
                <a:lnTo>
                  <a:pt x="89603" y="63939"/>
                </a:lnTo>
                <a:lnTo>
                  <a:pt x="49976" y="35867"/>
                </a:lnTo>
                <a:lnTo>
                  <a:pt x="10499" y="7599"/>
                </a:lnTo>
                <a:lnTo>
                  <a:pt x="0" y="0"/>
                </a:lnTo>
              </a:path>
            </a:pathLst>
          </a:custGeom>
          <a:ln w="20941">
            <a:solidFill>
              <a:srgbClr val="00184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8920237" y="730907"/>
            <a:ext cx="125104" cy="125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707387" y="5816899"/>
            <a:ext cx="125104" cy="125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739171" y="5821189"/>
            <a:ext cx="7390113" cy="62950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lnSpc>
                <a:spcPts val="2401"/>
              </a:lnSpc>
              <a:spcBef>
                <a:spcPts val="58"/>
              </a:spcBef>
            </a:pPr>
            <a:r>
              <a:rPr sz="2200" b="1" dirty="0" smtClean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ТОР </a:t>
            </a:r>
            <a:r>
              <a:rPr sz="2200" b="1" spc="-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- </a:t>
            </a:r>
            <a:r>
              <a:rPr sz="2200" b="1" spc="-15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НОВЫЙ </a:t>
            </a:r>
            <a:r>
              <a:rPr sz="2200" b="1"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ЭТАП </a:t>
            </a:r>
            <a:r>
              <a:rPr sz="2200" b="1" spc="5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ЖИЗНИ</a:t>
            </a:r>
            <a:r>
              <a:rPr sz="2200" b="1" spc="-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z="2200" b="1" spc="15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ГЛАЗОВА,</a:t>
            </a:r>
            <a:endParaRPr sz="2200" dirty="0">
              <a:latin typeface="RF Rufo" panose="00000508000000000000" pitchFamily="2" charset="-52"/>
              <a:cs typeface="Arial"/>
            </a:endParaRPr>
          </a:p>
          <a:p>
            <a:pPr marL="7701">
              <a:lnSpc>
                <a:spcPts val="2401"/>
              </a:lnSpc>
            </a:pPr>
            <a:r>
              <a:rPr sz="2200" spc="27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ТОЧКА </a:t>
            </a:r>
            <a:r>
              <a:rPr sz="2200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РОСТА </a:t>
            </a:r>
            <a:r>
              <a:rPr sz="2200"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И </a:t>
            </a:r>
            <a:r>
              <a:rPr sz="2200" spc="30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ДИВЕРСИФИКАЦИИ</a:t>
            </a:r>
            <a:r>
              <a:rPr sz="2200" spc="-45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z="2200" spc="3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ЭКОНОМИКИ</a:t>
            </a:r>
            <a:endParaRPr sz="2200" dirty="0">
              <a:latin typeface="RF Rufo" panose="00000508000000000000" pitchFamily="2" charset="-52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9167" y="106800"/>
            <a:ext cx="10328635" cy="74721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2400" b="1" spc="6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ПОСТАНОВЛЕНИЕ 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ПРАВИТЕЛЬСТВА </a:t>
            </a:r>
            <a:r>
              <a:rPr sz="2400" b="1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РФ </a:t>
            </a:r>
            <a:r>
              <a:rPr sz="2400" b="1" spc="3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ОТ 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12.02.2019 </a:t>
            </a:r>
            <a:r>
              <a:rPr sz="2400" b="1" spc="-136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№</a:t>
            </a:r>
            <a:r>
              <a:rPr sz="2400" b="1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lang="en-US" sz="2400" b="1" spc="3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1</a:t>
            </a:r>
            <a:r>
              <a:rPr sz="2400" b="1" spc="3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25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F Rufo" panose="00000508000000000000" pitchFamily="2" charset="-52"/>
              <a:cs typeface="Arial"/>
            </a:endParaRPr>
          </a:p>
          <a:p>
            <a:pPr marL="7701" marR="424726">
              <a:lnSpc>
                <a:spcPct val="100499"/>
              </a:lnSpc>
            </a:pPr>
            <a:r>
              <a:rPr sz="2400" b="1" spc="3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«О </a:t>
            </a:r>
            <a:r>
              <a:rPr sz="2400" b="1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СОЗДАНИИ </a:t>
            </a:r>
            <a:r>
              <a:rPr sz="2400" b="1" spc="3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ТЕРРИТОРИИ </a:t>
            </a:r>
            <a:r>
              <a:rPr sz="2400" b="1" spc="6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ОПЕРЕЖАЮЩЕГО </a:t>
            </a:r>
            <a:r>
              <a:rPr sz="2400" b="1" spc="12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РАЗВИТИЯ</a:t>
            </a:r>
            <a:r>
              <a:rPr sz="2400" b="1" spc="-1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z="2400" b="1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«ГЛАЗОВ»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F Rufo" panose="00000508000000000000" pitchFamily="2" charset="-52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9171" y="1864687"/>
            <a:ext cx="5944002" cy="83955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b="1" spc="-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ФЕДЕРАЛЬНЫЙ </a:t>
            </a:r>
            <a:r>
              <a:rPr b="1" spc="42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ЗАКОН </a:t>
            </a:r>
            <a:r>
              <a:rPr spc="27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от </a:t>
            </a:r>
            <a:r>
              <a:rPr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29.12.2014 </a:t>
            </a:r>
            <a:r>
              <a:rPr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N</a:t>
            </a:r>
            <a:r>
              <a:rPr spc="-69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pc="3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473-ФЗ</a:t>
            </a:r>
            <a:endParaRPr dirty="0">
              <a:latin typeface="RF Rufo" panose="00000508000000000000" pitchFamily="2" charset="-52"/>
              <a:cs typeface="Arial"/>
            </a:endParaRPr>
          </a:p>
          <a:p>
            <a:pPr marL="7701" marR="3081">
              <a:lnSpc>
                <a:spcPct val="100499"/>
              </a:lnSpc>
            </a:pPr>
            <a:r>
              <a:rPr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«О </a:t>
            </a:r>
            <a:r>
              <a:rPr spc="1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территориях опережающего </a:t>
            </a:r>
            <a:r>
              <a:rPr spc="15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социально-экономического  </a:t>
            </a:r>
            <a:r>
              <a:rPr spc="27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развития </a:t>
            </a:r>
            <a:r>
              <a:rPr spc="24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в Российской</a:t>
            </a:r>
            <a:r>
              <a:rPr spc="-55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pc="24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Федерации»</a:t>
            </a:r>
            <a:endParaRPr dirty="0">
              <a:latin typeface="RF Rufo" panose="00000508000000000000" pitchFamily="2" charset="-52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9170" y="2841701"/>
            <a:ext cx="6279669" cy="1393548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b="1"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ПОСТАНОВЛЕНИЕ </a:t>
            </a:r>
            <a:r>
              <a:rPr b="1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ПРАВИТЕЛЬСТВА </a:t>
            </a:r>
            <a:r>
              <a:rPr b="1" spc="-9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РФ </a:t>
            </a:r>
            <a:r>
              <a:rPr spc="27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от </a:t>
            </a:r>
            <a:r>
              <a:rPr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22.06.2015 </a:t>
            </a:r>
            <a:r>
              <a:rPr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N</a:t>
            </a:r>
            <a:r>
              <a:rPr spc="-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614</a:t>
            </a:r>
            <a:endParaRPr dirty="0">
              <a:latin typeface="RF Rufo" panose="00000508000000000000" pitchFamily="2" charset="-52"/>
              <a:cs typeface="Arial"/>
            </a:endParaRPr>
          </a:p>
          <a:p>
            <a:pPr marL="7701" marR="269929">
              <a:lnSpc>
                <a:spcPct val="100499"/>
              </a:lnSpc>
            </a:pPr>
            <a:r>
              <a:rPr spc="-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«Об </a:t>
            </a:r>
            <a:r>
              <a:rPr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особенностях </a:t>
            </a:r>
            <a:r>
              <a:rPr spc="1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создания </a:t>
            </a:r>
            <a:r>
              <a:rPr spc="21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территорий </a:t>
            </a:r>
            <a:r>
              <a:rPr spc="1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опережающего  </a:t>
            </a:r>
            <a:r>
              <a:rPr spc="15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социально-экономического </a:t>
            </a:r>
            <a:r>
              <a:rPr spc="27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развития </a:t>
            </a:r>
            <a:r>
              <a:rPr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на </a:t>
            </a:r>
            <a:r>
              <a:rPr spc="1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территориях  </a:t>
            </a:r>
            <a:r>
              <a:rPr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монопрофильных муниципальных </a:t>
            </a:r>
            <a:r>
              <a:rPr spc="12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образований </a:t>
            </a:r>
            <a:r>
              <a:rPr spc="24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Российской  Федерации</a:t>
            </a:r>
            <a:r>
              <a:rPr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(</a:t>
            </a:r>
            <a:r>
              <a:rPr spc="6" dirty="0" err="1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моногородов</a:t>
            </a:r>
            <a:r>
              <a:rPr spc="6" dirty="0" smtClean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)»</a:t>
            </a:r>
            <a:endParaRPr lang="ru-RU" spc="6" dirty="0" smtClean="0">
              <a:solidFill>
                <a:srgbClr val="5E5E5E"/>
              </a:solidFill>
              <a:latin typeface="RF Rufo" panose="00000508000000000000" pitchFamily="2" charset="-52"/>
              <a:cs typeface="Arial"/>
            </a:endParaRPr>
          </a:p>
          <a:p>
            <a:pPr marL="7701" marR="269929">
              <a:lnSpc>
                <a:spcPct val="100499"/>
              </a:lnSpc>
            </a:pPr>
            <a:endParaRPr dirty="0">
              <a:latin typeface="RF Rufo" panose="00000508000000000000" pitchFamily="2" charset="-52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9171" y="1164821"/>
            <a:ext cx="437493" cy="508285"/>
          </a:xfrm>
          <a:custGeom>
            <a:avLst/>
            <a:gdLst/>
            <a:ahLst/>
            <a:cxnLst/>
            <a:rect l="l" t="t" r="r" b="b"/>
            <a:pathLst>
              <a:path w="453389" h="453389">
                <a:moveTo>
                  <a:pt x="432772" y="0"/>
                </a:moveTo>
                <a:lnTo>
                  <a:pt x="20611" y="0"/>
                </a:lnTo>
                <a:lnTo>
                  <a:pt x="12591" y="1620"/>
                </a:lnTo>
                <a:lnTo>
                  <a:pt x="6039" y="6039"/>
                </a:lnTo>
                <a:lnTo>
                  <a:pt x="1620" y="12591"/>
                </a:lnTo>
                <a:lnTo>
                  <a:pt x="0" y="20611"/>
                </a:lnTo>
                <a:lnTo>
                  <a:pt x="0" y="350344"/>
                </a:lnTo>
                <a:lnTo>
                  <a:pt x="103039" y="453384"/>
                </a:lnTo>
                <a:lnTo>
                  <a:pt x="432772" y="453384"/>
                </a:lnTo>
                <a:lnTo>
                  <a:pt x="440792" y="451766"/>
                </a:lnTo>
                <a:lnTo>
                  <a:pt x="447344" y="447352"/>
                </a:lnTo>
                <a:lnTo>
                  <a:pt x="451763" y="440801"/>
                </a:lnTo>
                <a:lnTo>
                  <a:pt x="453384" y="432772"/>
                </a:lnTo>
                <a:lnTo>
                  <a:pt x="123651" y="432772"/>
                </a:lnTo>
                <a:lnTo>
                  <a:pt x="123651" y="422465"/>
                </a:lnTo>
                <a:lnTo>
                  <a:pt x="103039" y="422465"/>
                </a:lnTo>
                <a:lnTo>
                  <a:pt x="30918" y="350344"/>
                </a:lnTo>
                <a:lnTo>
                  <a:pt x="123651" y="350344"/>
                </a:lnTo>
                <a:lnTo>
                  <a:pt x="123651" y="334350"/>
                </a:lnTo>
                <a:lnTo>
                  <a:pt x="119034" y="329732"/>
                </a:lnTo>
                <a:lnTo>
                  <a:pt x="20611" y="329732"/>
                </a:lnTo>
                <a:lnTo>
                  <a:pt x="20611" y="20611"/>
                </a:lnTo>
                <a:lnTo>
                  <a:pt x="453384" y="20611"/>
                </a:lnTo>
                <a:lnTo>
                  <a:pt x="451763" y="12591"/>
                </a:lnTo>
                <a:lnTo>
                  <a:pt x="447344" y="6039"/>
                </a:lnTo>
                <a:lnTo>
                  <a:pt x="440792" y="1620"/>
                </a:lnTo>
                <a:lnTo>
                  <a:pt x="432772" y="0"/>
                </a:lnTo>
                <a:close/>
              </a:path>
              <a:path w="453389" h="453389">
                <a:moveTo>
                  <a:pt x="453384" y="20611"/>
                </a:moveTo>
                <a:lnTo>
                  <a:pt x="432772" y="20611"/>
                </a:lnTo>
                <a:lnTo>
                  <a:pt x="432772" y="432772"/>
                </a:lnTo>
                <a:lnTo>
                  <a:pt x="453384" y="432772"/>
                </a:lnTo>
                <a:lnTo>
                  <a:pt x="453384" y="20611"/>
                </a:lnTo>
                <a:close/>
              </a:path>
              <a:path w="453389" h="453389">
                <a:moveTo>
                  <a:pt x="123651" y="350344"/>
                </a:moveTo>
                <a:lnTo>
                  <a:pt x="103039" y="350344"/>
                </a:lnTo>
                <a:lnTo>
                  <a:pt x="103039" y="422465"/>
                </a:lnTo>
                <a:lnTo>
                  <a:pt x="123651" y="422465"/>
                </a:lnTo>
                <a:lnTo>
                  <a:pt x="123651" y="350344"/>
                </a:lnTo>
                <a:close/>
              </a:path>
              <a:path w="453389" h="453389">
                <a:moveTo>
                  <a:pt x="304501" y="226691"/>
                </a:moveTo>
                <a:lnTo>
                  <a:pt x="87045" y="226691"/>
                </a:lnTo>
                <a:lnTo>
                  <a:pt x="82427" y="231310"/>
                </a:lnTo>
                <a:lnTo>
                  <a:pt x="82427" y="242686"/>
                </a:lnTo>
                <a:lnTo>
                  <a:pt x="87045" y="247304"/>
                </a:lnTo>
                <a:lnTo>
                  <a:pt x="304501" y="247304"/>
                </a:lnTo>
                <a:lnTo>
                  <a:pt x="309119" y="242686"/>
                </a:lnTo>
                <a:lnTo>
                  <a:pt x="309119" y="231310"/>
                </a:lnTo>
                <a:lnTo>
                  <a:pt x="304501" y="226691"/>
                </a:lnTo>
                <a:close/>
              </a:path>
              <a:path w="453389" h="453389">
                <a:moveTo>
                  <a:pt x="366338" y="164876"/>
                </a:moveTo>
                <a:lnTo>
                  <a:pt x="87045" y="164876"/>
                </a:lnTo>
                <a:lnTo>
                  <a:pt x="82427" y="169494"/>
                </a:lnTo>
                <a:lnTo>
                  <a:pt x="82427" y="180870"/>
                </a:lnTo>
                <a:lnTo>
                  <a:pt x="87045" y="185467"/>
                </a:lnTo>
                <a:lnTo>
                  <a:pt x="366338" y="185467"/>
                </a:lnTo>
                <a:lnTo>
                  <a:pt x="370956" y="180870"/>
                </a:lnTo>
                <a:lnTo>
                  <a:pt x="370956" y="169494"/>
                </a:lnTo>
                <a:lnTo>
                  <a:pt x="366338" y="164876"/>
                </a:lnTo>
                <a:close/>
              </a:path>
              <a:path w="453389" h="453389">
                <a:moveTo>
                  <a:pt x="222073" y="103039"/>
                </a:moveTo>
                <a:lnTo>
                  <a:pt x="87045" y="103039"/>
                </a:lnTo>
                <a:lnTo>
                  <a:pt x="82427" y="107657"/>
                </a:lnTo>
                <a:lnTo>
                  <a:pt x="82427" y="119055"/>
                </a:lnTo>
                <a:lnTo>
                  <a:pt x="87045" y="123651"/>
                </a:lnTo>
                <a:lnTo>
                  <a:pt x="222073" y="123651"/>
                </a:lnTo>
                <a:lnTo>
                  <a:pt x="226691" y="119055"/>
                </a:lnTo>
                <a:lnTo>
                  <a:pt x="226691" y="107657"/>
                </a:lnTo>
                <a:lnTo>
                  <a:pt x="222073" y="103039"/>
                </a:lnTo>
                <a:close/>
              </a:path>
            </a:pathLst>
          </a:custGeom>
          <a:solidFill>
            <a:srgbClr val="5B5D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4"/>
          <p:cNvSpPr txBox="1"/>
          <p:nvPr/>
        </p:nvSpPr>
        <p:spPr>
          <a:xfrm>
            <a:off x="739171" y="4235249"/>
            <a:ext cx="6279669" cy="1116549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b="1"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ПОСТАНОВЛЕНИЕ </a:t>
            </a:r>
            <a:r>
              <a:rPr b="1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ПРАВИТЕЛЬСТВА </a:t>
            </a:r>
            <a:r>
              <a:rPr lang="ru-RU" b="1" spc="-9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УР</a:t>
            </a:r>
            <a:r>
              <a:rPr b="1" spc="-9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lang="ru-RU" spc="27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от 29.04.2019 №167</a:t>
            </a:r>
            <a:endParaRPr dirty="0">
              <a:latin typeface="RF Rufo" panose="00000508000000000000" pitchFamily="2" charset="-52"/>
              <a:cs typeface="Arial"/>
            </a:endParaRPr>
          </a:p>
          <a:p>
            <a:pPr marL="7701" marR="269929">
              <a:lnSpc>
                <a:spcPct val="100499"/>
              </a:lnSpc>
            </a:pPr>
            <a:r>
              <a:rPr spc="-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«</a:t>
            </a:r>
            <a:r>
              <a:rPr spc="-6" dirty="0" err="1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Об</a:t>
            </a:r>
            <a:r>
              <a:rPr spc="-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lang="ru-RU"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особенностях</a:t>
            </a:r>
            <a:r>
              <a:rPr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lang="ru-RU" spc="1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функционирования территорий опережающего социально-экономического развития, создаваемых на территориях </a:t>
            </a:r>
            <a:r>
              <a:rPr lang="ru-RU" spc="18" dirty="0" err="1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монопрофильных</a:t>
            </a:r>
            <a:r>
              <a:rPr lang="ru-RU" spc="1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муниципальных образований (моногородов) в УР…» </a:t>
            </a:r>
            <a:endParaRPr dirty="0">
              <a:latin typeface="RF Rufo" panose="00000508000000000000" pitchFamily="2" charset="-52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25" y="250170"/>
            <a:ext cx="1564398" cy="5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9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596861" y="91486"/>
            <a:ext cx="738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ПРЕИМУЩЕСТВА РАЗМЕЩЕНИЯ В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ТОР </a:t>
            </a:r>
            <a:r>
              <a:rPr lang="ru-RU" sz="24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«Глазов»</a:t>
            </a:r>
            <a:endParaRPr lang="ru-RU" sz="2400" cap="all" dirty="0">
              <a:solidFill>
                <a:schemeClr val="tx1">
                  <a:lumMod val="75000"/>
                  <a:lumOff val="25000"/>
                </a:schemeClr>
              </a:solidFill>
              <a:latin typeface="RF Rufo Bold" panose="00000808000000000000" pitchFamily="2" charset="-52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10181"/>
              </p:ext>
            </p:extLst>
          </p:nvPr>
        </p:nvGraphicFramePr>
        <p:xfrm>
          <a:off x="601936" y="1014461"/>
          <a:ext cx="11590064" cy="5980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2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7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962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ГК</a:t>
                      </a:r>
                      <a:r>
                        <a:rPr lang="ru-RU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РОСАТОМ</a:t>
                      </a:r>
                      <a:endParaRPr lang="ru-RU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ИНФРАСТРУКТУРА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95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Устойчивое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развитие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(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ответственность за территорию)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Высокая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обеспеченность инфраструктурой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1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Высокий научный и </a:t>
                      </a: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технологический </a:t>
                      </a: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потенциал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Советский генплан до 300 тыс. </a:t>
                      </a: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жителей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84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Бережливые технологии, развитие команды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Концессия с АО РИР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(</a:t>
                      </a:r>
                      <a:r>
                        <a:rPr lang="ru-RU" sz="20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Росатом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) </a:t>
                      </a: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по водо- и теплоснабжению ≈ 1,8 млрд  </a:t>
                      </a:r>
                      <a:r>
                        <a:rPr lang="ru-RU" sz="2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руб</a:t>
                      </a: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ПРОМЫШЛЕННЫЕ </a:t>
                      </a: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КОМПЕТЕНЦИИ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РАСТУЩАЯ </a:t>
                      </a: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ЭКОНОМИКА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43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Металлургия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 металлообработка </a:t>
                      </a:r>
                      <a:endParaRPr lang="ru-RU" sz="20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(ЧМЗ, ДЗО, резиденты ТОР)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2 место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по производству на душу населения</a:t>
                      </a:r>
                      <a:endParaRPr lang="ru-RU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36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Мебель и переработка </a:t>
                      </a: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древесины (ТОП-5)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1 место по темпу прироста налоговых и неналоговых</a:t>
                      </a: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поступлений в 2022 году </a:t>
                      </a:r>
                      <a:endParaRPr lang="ru-RU" sz="20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68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Пищевая промышленность 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(КОМОС ГРУПП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, </a:t>
                      </a:r>
                      <a:r>
                        <a:rPr lang="ru-RU" sz="20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Удмуртспиртпром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)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949">
                <a:tc gridSpan="2"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Реализация</a:t>
                      </a: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федерального проекта «</a:t>
                      </a:r>
                      <a:r>
                        <a:rPr lang="ru-RU" sz="20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Профессионалитет</a:t>
                      </a: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 </a:t>
                      </a: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tx1"/>
                        </a:solidFill>
                        <a:latin typeface="Museo Sans Cyrl 700" panose="02000000000000000000" pitchFamily="50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104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Museo Sans Cyrl 300" charset="-5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9360">
                <a:tc gridSpan="2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Museo Sans Cyrl 300" charset="-5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1" name="Picture 2" descr="https://static.tildacdn.com/tild6331-6530-4963-b230-346639366461/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48" y="899145"/>
            <a:ext cx="804810" cy="80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s://img2.freepng.ru/20180623/kpy/kisspng-computer-icons-businessperson-management-consultan-5b2eea63d99c30.0425356315298013158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8462" l="1333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584" y="3156866"/>
            <a:ext cx="849514" cy="49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s://www.openhealth.org.au/wp-content/uploads/2014/04/icon-cit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225" y="1065324"/>
            <a:ext cx="472451" cy="47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https://e7.pngegg.com/pngimages/772/652/png-clipart-bar-chart-statistics-diagram-computer-icons-chart-diagram-blue-ang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3156866"/>
            <a:ext cx="830479" cy="47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FEFD783-1FB2-4C9F-B508-941160F4C6F3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7976" y="365440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9" t="43333" r="31381" b="26297"/>
          <a:stretch/>
        </p:blipFill>
        <p:spPr bwMode="auto">
          <a:xfrm>
            <a:off x="5755431" y="3955954"/>
            <a:ext cx="6131769" cy="2429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601936" y="138145"/>
            <a:ext cx="738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ЛОГИСТИКА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ТОР «ГЛАЗОВ»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RF Rufo Bold" panose="00000808000000000000" pitchFamily="2" charset="-52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298146"/>
              </p:ext>
            </p:extLst>
          </p:nvPr>
        </p:nvGraphicFramePr>
        <p:xfrm>
          <a:off x="696333" y="1127975"/>
          <a:ext cx="11081142" cy="4436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2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9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41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СТАНЦИЯ «ТРАНССИБА»</a:t>
                      </a:r>
                      <a:b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</a:b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(ЕВРОПА</a:t>
                      </a:r>
                      <a:r>
                        <a:rPr lang="ru-RU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– РОССИЯ – КИТАЙ)</a:t>
                      </a:r>
                      <a:endParaRPr lang="ru-RU" sz="20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ru-RU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АДМИНИСТРАТИВНЫЙ ЦЕНТР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199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Сокращенное время доставки контейнеров</a:t>
                      </a: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</a:p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     до 10 дней</a:t>
                      </a:r>
                    </a:p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endParaRPr lang="ru-RU" sz="20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Столица:</a:t>
                      </a:r>
                    </a:p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Tx/>
                        <a:buChar char="-"/>
                      </a:pP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для северной Удмуртии</a:t>
                      </a:r>
                    </a:p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Tx/>
                        <a:buChar char="-"/>
                      </a:pP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для части территории Кировской области </a:t>
                      </a: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199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Концепция ТЛЦ с контейнерным терминалом </a:t>
                      </a:r>
                    </a:p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     и таможенным пунктом</a:t>
                      </a:r>
                    </a:p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Часть территории Кировской</a:t>
                      </a: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области</a:t>
                      </a: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199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Концепция второго путепровода через ж/д </a:t>
                      </a:r>
                    </a:p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     и объездной автодороги «Киров-Ижевск»</a:t>
                      </a:r>
                    </a:p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Оптимально удален от столиц 3 регионов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199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Ж/д сервисы для маломобильных граждан и туристов (предпосылки</a:t>
                      </a: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развития межтерриториальной медицины, реабилитации и туризма)</a:t>
                      </a:r>
                      <a:endParaRPr lang="ru-RU" sz="20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5" name="Picture 6">
            <a:extLst>
              <a:ext uri="{FF2B5EF4-FFF2-40B4-BE49-F238E27FC236}">
                <a16:creationId xmlns:a16="http://schemas.microsoft.com/office/drawing/2014/main" id="{E56F05E2-7574-4039-B160-D42659C1F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100000" l="1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82" y="1127975"/>
            <a:ext cx="680871" cy="68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A82136A-7C1A-4855-A46D-983B90D22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7" b="95339" l="2137" r="98291">
                        <a14:foregroundMark x1="62821" y1="87712" x2="62821" y2="8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969" y="1127975"/>
            <a:ext cx="680871" cy="68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3855" y="368977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9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610116" y="166825"/>
            <a:ext cx="8863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</a:rPr>
              <a:t>Поддержка при Размещении </a:t>
            </a:r>
            <a:r>
              <a:rPr lang="ru-RU" sz="24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</a:rPr>
              <a:t>В </a:t>
            </a:r>
            <a:r>
              <a:rPr lang="ru-RU" sz="24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</a:rPr>
              <a:t>ТОР «Глазов»</a:t>
            </a:r>
            <a:endParaRPr lang="ru-RU" sz="2400" b="1" cap="all" dirty="0">
              <a:solidFill>
                <a:schemeClr val="tx1">
                  <a:lumMod val="75000"/>
                  <a:lumOff val="25000"/>
                </a:schemeClr>
              </a:solidFill>
              <a:latin typeface="RF Rufo" panose="00000508000000000000" pitchFamily="2" charset="-52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242655"/>
              </p:ext>
            </p:extLst>
          </p:nvPr>
        </p:nvGraphicFramePr>
        <p:xfrm>
          <a:off x="610058" y="890649"/>
          <a:ext cx="12203418" cy="6032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1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1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636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1" cap="all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Льготы по налогам </a:t>
                      </a:r>
                      <a:endParaRPr lang="ru-RU" sz="2000" b="1" cap="all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ru-RU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useo Sans Cyrl 300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5343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Налог на прибыль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– от 5% до 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1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3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%;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/>
                      </a:r>
                      <a:b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</a:b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Налог на имущество – от 0% до 1,1%;</a:t>
                      </a:r>
                      <a:b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</a:b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Налог на землю – 0%;</a:t>
                      </a:r>
                      <a:b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</a:b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Налог УСН -  «доходы» 2%, «доходы 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-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расходы» 5%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/>
                      </a:r>
                      <a:b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</a:br>
                      <a:endParaRPr lang="ru-RU" sz="20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useo Sans Cyrl 300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438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ЗЕМЕЛЬНЫЕ УЧАСТКИ БЕЗ 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ТОРГОВ </a:t>
                      </a: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ОБСПЕЧЕНИЕ ИНФРАСТРУКТУРОЙ</a:t>
                      </a:r>
                      <a:endParaRPr lang="ru-RU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lnSpc>
                          <a:spcPts val="1920"/>
                        </a:lnSpc>
                      </a:pPr>
                      <a:endParaRPr lang="ru-RU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useo Sans Cyrl 300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6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СПЕЦИАЛЬНЫЕ УСЛОВИЯ ПО 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ЗАЙМАМ </a:t>
                      </a:r>
                      <a:r>
                        <a:rPr lang="ru-RU" sz="2000" b="1" cap="all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в региональном фонде развития предпринимательства Только в ТОР «Глазов»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до 5 млн. </a:t>
                      </a:r>
                      <a:r>
                        <a:rPr lang="ru-RU" sz="2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руб</a:t>
                      </a: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под 3%,  на 6-36 </a:t>
                      </a:r>
                      <a:r>
                        <a:rPr lang="ru-RU" sz="2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мес</a:t>
                      </a:r>
                      <a:endParaRPr lang="ru-RU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1" cap="all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Возможность получения льготного займа от ВЭБ.РФ</a:t>
                      </a: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От 5 млн до 1 млрд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 под </a:t>
                      </a: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1%,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до 15 лет </a:t>
                      </a:r>
                    </a:p>
                    <a:p>
                      <a:pPr>
                        <a:lnSpc>
                          <a:spcPts val="1920"/>
                        </a:lnSpc>
                      </a:pP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useo Sans Cyrl 300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1356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ИНВЕСТИЦИОННЫЕ ПЛОЩАДКИ</a:t>
                      </a: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149,9 га «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brownfield</a:t>
                      </a: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  <a:endParaRPr 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154,8</a:t>
                      </a: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га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«</a:t>
                      </a:r>
                      <a:r>
                        <a:rPr lang="en-US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greenfield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ru-RU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useo Sans Cyrl 300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1356">
                <a:tc gridSpan="2"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СОТРУДНИЧЕСТВО</a:t>
                      </a:r>
                      <a:r>
                        <a:rPr lang="ru-RU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С АО «АТОМ-ТОР» </a:t>
                      </a: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питч-сессии с потенциальными заказчиками, входящими в структуру  «ГК «РОСАТОМ»  </a:t>
                      </a: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ru-RU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useo Sans Cyrl 300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Рисунок 10" descr="карта-01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8287" y="1062920"/>
            <a:ext cx="6230586" cy="475926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559AA3E-AF14-4659-BEC1-6327BC447DAD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931" y="299286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altay/3933982/2a0000017602e90f63a711039dcb2050d3ea/XX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3" t="-679" r="10711" b="679"/>
          <a:stretch/>
        </p:blipFill>
        <p:spPr bwMode="auto">
          <a:xfrm>
            <a:off x="7773323" y="-121113"/>
            <a:ext cx="8255118" cy="73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670224"/>
              </p:ext>
            </p:extLst>
          </p:nvPr>
        </p:nvGraphicFramePr>
        <p:xfrm>
          <a:off x="646047" y="852767"/>
          <a:ext cx="7344604" cy="62363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57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6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16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spc="18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ПРОИЗВОДСТО МАГНИТНЫХ СИСТЕМ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pc="-3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</a:t>
                      </a:r>
                      <a:r>
                        <a:rPr lang="ru-RU" sz="1400" b="0" spc="15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«ЗАВОД МАГНИТНЫХ СИСТЕМ»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cap="al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Производство мебели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cap="al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</a:t>
                      </a:r>
                      <a:r>
                        <a:rPr lang="ru-RU" sz="1400" b="0" cap="all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«Мебель Дом»</a:t>
                      </a:r>
                      <a:endParaRPr lang="ru-RU" sz="1400" b="0" cap="all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endParaRPr lang="ru-RU" sz="1400" b="0" cap="all" spc="6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148">
                <a:tc>
                  <a:txBody>
                    <a:bodyPr/>
                    <a:lstStyle/>
                    <a:p>
                      <a:pPr marL="7701" marR="3081">
                        <a:spcBef>
                          <a:spcPts val="58"/>
                        </a:spcBef>
                        <a:spcAft>
                          <a:spcPts val="500"/>
                        </a:spcAft>
                      </a:pPr>
                      <a:r>
                        <a:rPr lang="ru-RU" sz="1400" b="1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МОДЕРНИЗАЦИЯ И РАСШИРЕНИЕ ВЫСОКОТЕХНОЛОГИЧНОГО ОБОРУДОВАНИЯ </a:t>
                      </a:r>
                      <a:endParaRPr lang="ru-RU" sz="1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>
                        <a:lnSpc>
                          <a:spcPts val="1201"/>
                        </a:lnSpc>
                        <a:spcAft>
                          <a:spcPts val="500"/>
                        </a:spcAft>
                      </a:pPr>
                      <a:r>
                        <a:rPr lang="ru-RU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ППФ «ТЕХНИЧЕСКИЕ СИСТЕМЫ»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Организация производства по обработке металлов и нанесения порошковых, лакокрасочных покрытий на метизы и крепежные изделия</a:t>
                      </a:r>
                    </a:p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«Береги»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898">
                <a:tc>
                  <a:txBody>
                    <a:bodyPr/>
                    <a:lstStyle/>
                    <a:p>
                      <a:pPr marL="7701" marR="308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ПРЕДПРИЯТИЕ ПОЛНОГО ЦИКЛА ПРОИЗВОДСТВА ЖЕСТКОЙ УПАКОВКИ ИЗ КАРТОНА И ПОЛИМЕРНЫХ МАТЕРИАЛОВ</a:t>
                      </a:r>
                      <a:endParaRPr lang="ru-RU" sz="1400" b="1" spc="24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 marR="308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all" spc="24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</a:t>
                      </a:r>
                      <a:r>
                        <a:rPr lang="ru-RU" sz="1400" b="0" cap="all" spc="24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ГлазовПак</a:t>
                      </a:r>
                      <a:r>
                        <a:rPr lang="ru-RU" sz="1400" b="0" cap="all" spc="24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Создание транспортно-логистического центра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«ТЛЦ «</a:t>
                      </a:r>
                      <a:r>
                        <a:rPr lang="ru-RU" sz="1400" b="0" cap="all" spc="6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Глазовский</a:t>
                      </a:r>
                      <a:r>
                        <a:rPr lang="ru-RU" sz="1400" b="0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  <a:endParaRPr lang="ru-RU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270">
                <a:tc>
                  <a:txBody>
                    <a:bodyPr/>
                    <a:lstStyle/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Сетевое издание «Жизнь Глазова</a:t>
                      </a:r>
                      <a:r>
                        <a:rPr lang="ru-RU" sz="1400" b="1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</a:p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«Родник Онлайн»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Производство  кабеля  </a:t>
                      </a:r>
                    </a:p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</a:t>
                      </a:r>
                      <a:r>
                        <a:rPr lang="ru-RU" sz="1400" b="0" cap="all" spc="6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гзкпп</a:t>
                      </a:r>
                      <a:r>
                        <a:rPr lang="ru-RU" sz="1400" b="0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Новая мебельная фабрика </a:t>
                      </a:r>
                    </a:p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«новая мебельная фабрика»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cap="all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Создание современного производства шпона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cap="all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</a:t>
                      </a:r>
                      <a:r>
                        <a:rPr lang="ru-RU" sz="1400" b="0" cap="all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Глазовский</a:t>
                      </a:r>
                      <a:r>
                        <a:rPr lang="ru-RU" sz="1400" b="0" cap="all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фанерный завод»</a:t>
                      </a:r>
                      <a:endParaRPr lang="ru-RU" sz="1400" b="0" cap="all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3798">
                <a:tc>
                  <a:txBody>
                    <a:bodyPr/>
                    <a:lstStyle/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ОРГАНИЗАЦИЯ ПРОИЗВОДСТВА ЦВЕТНЫХ МЕТАЛЛОВ</a:t>
                      </a:r>
                      <a:endParaRPr lang="ru-RU" sz="1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-3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</a:t>
                      </a:r>
                      <a:r>
                        <a:rPr lang="ru-RU" sz="1400" b="0" spc="18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«ЗАВОД ТЕХНОНИКЕЛЬ</a:t>
                      </a:r>
                      <a:r>
                        <a:rPr lang="ru-RU" sz="1400" b="0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</a:p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endParaRPr lang="ru-RU" sz="1400" b="0" spc="6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3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ПРОИЗВОДСТВО МЕТАЛЛИЧЕСКИХ ИЗДЕЛИЙ </a:t>
                      </a:r>
                    </a:p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3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«ЭНЕРГОСПЕЦМОНТАЖ</a:t>
                      </a:r>
                      <a:r>
                        <a:rPr lang="ru-RU" sz="1400" b="0" spc="15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  <a:endParaRPr lang="en-US" sz="1400" b="0" spc="15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endParaRPr lang="en-US" sz="1400" b="0" spc="15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Производство новой линейки женской одежды </a:t>
                      </a:r>
                      <a:r>
                        <a:rPr lang="ru-RU" sz="1400" b="1" cap="all" spc="6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plus</a:t>
                      </a:r>
                      <a:r>
                        <a:rPr lang="ru-RU" sz="1400" b="1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  <a:r>
                        <a:rPr lang="ru-RU" sz="1400" b="1" cap="all" spc="6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size</a:t>
                      </a:r>
                      <a:r>
                        <a:rPr lang="ru-RU" sz="1400" b="1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, спорт шик</a:t>
                      </a:r>
                    </a:p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all" spc="6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«МАРА»</a:t>
                      </a:r>
                    </a:p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endParaRPr lang="ru-RU" sz="1400" b="0" spc="15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cap="all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Производство нерафинированного рапсового масла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cap="all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для промышленной переработки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cap="all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«Новый практик»</a:t>
                      </a:r>
                      <a:endParaRPr lang="en-US" sz="1400" b="0" cap="all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400" b="1" cap="all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400" b="1" cap="all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b="0" cap="all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endParaRPr lang="ru-RU" sz="1400" b="0" spc="15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b="0" cap="al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7773322" y="-88754"/>
            <a:ext cx="4418677" cy="6946383"/>
          </a:xfrm>
          <a:custGeom>
            <a:avLst/>
            <a:gdLst/>
            <a:ahLst/>
            <a:cxnLst/>
            <a:rect l="l" t="t" r="r" b="b"/>
            <a:pathLst>
              <a:path w="7444105" h="11255375">
                <a:moveTo>
                  <a:pt x="0" y="0"/>
                </a:moveTo>
                <a:lnTo>
                  <a:pt x="7443710" y="0"/>
                </a:lnTo>
                <a:lnTo>
                  <a:pt x="7443710" y="11255108"/>
                </a:lnTo>
                <a:lnTo>
                  <a:pt x="0" y="112551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955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46047" y="86639"/>
            <a:ext cx="4529738" cy="75887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Резиденты ТОР «Глазов»</a:t>
            </a: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 </a:t>
            </a:r>
            <a:endParaRPr sz="2400" cap="all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38148" y="366923"/>
            <a:ext cx="100509" cy="19830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20" name="object 8"/>
          <p:cNvSpPr txBox="1"/>
          <p:nvPr/>
        </p:nvSpPr>
        <p:spPr>
          <a:xfrm>
            <a:off x="7892074" y="4900905"/>
            <a:ext cx="5445857" cy="152318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24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Заключено соглашений:</a:t>
            </a: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1</a:t>
            </a:r>
            <a:r>
              <a:rPr lang="en-US" sz="24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4</a:t>
            </a:r>
            <a:r>
              <a:rPr lang="ru-RU" sz="24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  РЕЗИДЕНТОВ </a:t>
            </a:r>
            <a:r>
              <a:rPr lang="ru-RU" sz="15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(-3 </a:t>
            </a:r>
            <a:r>
              <a:rPr lang="ru-RU" sz="15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резидента  в 2023 </a:t>
            </a:r>
            <a:r>
              <a:rPr lang="ru-RU" sz="15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году, 1- новый резидент в 2023 г.)</a:t>
            </a:r>
            <a:endParaRPr lang="ru-RU" sz="1500" b="1" cap="all" spc="-18" dirty="0">
              <a:solidFill>
                <a:schemeClr val="bg1"/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6</a:t>
            </a:r>
            <a:r>
              <a:rPr lang="ru-RU" sz="24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,3 </a:t>
            </a:r>
            <a:r>
              <a:rPr lang="ru-RU" sz="24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МЛРД.РУБ</a:t>
            </a:r>
            <a:r>
              <a:rPr lang="ru-RU" sz="2400" b="1" cap="all" spc="-18" dirty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. инвестиций</a:t>
            </a:r>
            <a:endParaRPr lang="en-US" sz="2400" b="1" cap="all" spc="-18" dirty="0">
              <a:solidFill>
                <a:schemeClr val="bg1"/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966</a:t>
            </a:r>
            <a:r>
              <a:rPr lang="ru-RU" sz="24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 </a:t>
            </a:r>
            <a:r>
              <a:rPr lang="en-US" sz="24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 </a:t>
            </a:r>
            <a:r>
              <a:rPr lang="ru-RU" sz="24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Рабочих </a:t>
            </a:r>
            <a:r>
              <a:rPr lang="ru-RU" sz="2400" b="1" cap="all" spc="-18" dirty="0" smtClean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МЕСТ </a:t>
            </a:r>
            <a:endParaRPr sz="2400" cap="all" dirty="0">
              <a:solidFill>
                <a:schemeClr val="bg1"/>
              </a:solidFill>
              <a:latin typeface="RF Rufo Bold" panose="00000808000000000000" pitchFamily="2" charset="-52"/>
              <a:cs typeface="Arial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859" y="6128410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6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4" y="1472964"/>
            <a:ext cx="11186350" cy="538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ect 8"/>
          <p:cNvSpPr txBox="1"/>
          <p:nvPr/>
        </p:nvSpPr>
        <p:spPr>
          <a:xfrm>
            <a:off x="646047" y="86639"/>
            <a:ext cx="4529738" cy="152318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Резиденты ТОР «Глазов</a:t>
            </a: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»</a:t>
            </a:r>
          </a:p>
          <a:p>
            <a:pPr marL="7701" marR="3081">
              <a:spcBef>
                <a:spcPts val="58"/>
              </a:spcBef>
            </a:pPr>
            <a:endParaRPr lang="ru-RU" sz="2400" b="1" cap="all" spc="-18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ООО «НОВАЯ мебельная фабрика»</a:t>
            </a:r>
            <a:endParaRPr lang="ru-RU" sz="2400" b="1" cap="all" spc="-18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 </a:t>
            </a:r>
            <a:endParaRPr sz="2400" cap="all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283" y="484120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85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sp>
        <p:nvSpPr>
          <p:cNvPr id="3" name="object 8"/>
          <p:cNvSpPr txBox="1"/>
          <p:nvPr/>
        </p:nvSpPr>
        <p:spPr>
          <a:xfrm>
            <a:off x="646047" y="86639"/>
            <a:ext cx="4529738" cy="152318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Резиденты ТОР «Глазов</a:t>
            </a: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»</a:t>
            </a:r>
          </a:p>
          <a:p>
            <a:pPr marL="7701" marR="3081">
              <a:spcBef>
                <a:spcPts val="58"/>
              </a:spcBef>
            </a:pPr>
            <a:endParaRPr lang="ru-RU" sz="2400" b="1" cap="all" spc="-18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ООО «Фабрика упаковки «</a:t>
            </a:r>
            <a:r>
              <a:rPr lang="ru-RU" sz="2400" b="1" cap="all" spc="-18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Глазовпак</a:t>
            </a: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»</a:t>
            </a:r>
            <a:endParaRPr lang="ru-RU" sz="2400" b="1" cap="all" spc="-18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 </a:t>
            </a:r>
            <a:endParaRPr sz="2400" cap="all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9" y="1249744"/>
            <a:ext cx="11680891" cy="560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459" y="372510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66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145102"/>
            <a:ext cx="11458534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ject 8"/>
          <p:cNvSpPr txBox="1"/>
          <p:nvPr/>
        </p:nvSpPr>
        <p:spPr>
          <a:xfrm>
            <a:off x="646047" y="0"/>
            <a:ext cx="4529738" cy="152318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Резиденты ТОР «Глазов</a:t>
            </a: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»</a:t>
            </a:r>
          </a:p>
          <a:p>
            <a:pPr marL="7701" marR="3081">
              <a:spcBef>
                <a:spcPts val="58"/>
              </a:spcBef>
            </a:pPr>
            <a:endParaRPr lang="ru-RU" sz="2400" b="1" cap="all" spc="-18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ООО «Энергоспецмонтаж»</a:t>
            </a:r>
            <a:endParaRPr lang="ru-RU" sz="2400" b="1" cap="all" spc="-18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 </a:t>
            </a:r>
            <a:endParaRPr sz="2400" cap="all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061" y="338359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460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3980</TotalTime>
  <Words>839</Words>
  <Application>Microsoft Office PowerPoint</Application>
  <PresentationFormat>Широкоэкранный</PresentationFormat>
  <Paragraphs>166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RF Rufo Bold</vt:lpstr>
      <vt:lpstr>RF Rufo</vt:lpstr>
      <vt:lpstr>Calibri</vt:lpstr>
      <vt:lpstr>Calibri Light</vt:lpstr>
      <vt:lpstr>Museo Sans Cyrl 300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USER10</cp:lastModifiedBy>
  <cp:revision>265</cp:revision>
  <cp:lastPrinted>2023-05-25T10:09:59Z</cp:lastPrinted>
  <dcterms:created xsi:type="dcterms:W3CDTF">2020-11-09T10:30:35Z</dcterms:created>
  <dcterms:modified xsi:type="dcterms:W3CDTF">2023-06-30T10:22:54Z</dcterms:modified>
</cp:coreProperties>
</file>